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1" d="100"/>
          <a:sy n="51" d="100"/>
        </p:scale>
        <p:origin x="152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1308100" y="-50800"/>
            <a:ext cx="14782800" cy="98552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625600" y="374650"/>
            <a:ext cx="9753600" cy="6502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6375400" y="635000"/>
            <a:ext cx="82169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810000" y="25908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6556375" y="5092700"/>
            <a:ext cx="5657850" cy="3771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6718300" y="749300"/>
            <a:ext cx="5334000" cy="53340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2832100" y="889000"/>
            <a:ext cx="119634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2286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3200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3657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or if God spared not the angels that sinned, but cast them down to hell, and delivered them into chains of darkness, to be reserved unto judgment; And spared not the old world, but saved Noah the eighth person, a preacher of righteousness, bringing in "/>
          <p:cNvSpPr txBox="1"/>
          <p:nvPr/>
        </p:nvSpPr>
        <p:spPr>
          <a:xfrm>
            <a:off x="241026" y="319244"/>
            <a:ext cx="12522748" cy="4170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600" b="0">
                <a:latin typeface="Garamond"/>
                <a:ea typeface="Garamond"/>
                <a:cs typeface="Garamond"/>
                <a:sym typeface="Garamond"/>
              </a:defRPr>
            </a:pPr>
            <a:r>
              <a:t>“For if God spared not the angels that sinned, but cast </a:t>
            </a:r>
            <a:r>
              <a:rPr i="1"/>
              <a:t>them</a:t>
            </a:r>
            <a:r>
              <a:t> down to hell, and delivered</a:t>
            </a:r>
            <a:r>
              <a:rPr i="1"/>
              <a:t> them</a:t>
            </a:r>
            <a:r>
              <a:t> into chains of darkness, to be reserved unto judgment; And spared not the old world, but saved Noah the eighth</a:t>
            </a:r>
            <a:r>
              <a:rPr i="1"/>
              <a:t> person</a:t>
            </a:r>
            <a:r>
              <a:t>, a preacher of righteousness, bringing in the flood upon the world of the ungodly; And turning the cities of Sodom and Gomorrha into ashes condemned</a:t>
            </a:r>
            <a:r>
              <a:rPr i="1"/>
              <a:t> them</a:t>
            </a:r>
            <a:r>
              <a:t> with an overthrow, making</a:t>
            </a:r>
            <a:r>
              <a:rPr i="1"/>
              <a:t> them</a:t>
            </a:r>
            <a:r>
              <a:t> an ensample unto those that after should live ungodly;”</a:t>
            </a:r>
            <a:br>
              <a:rPr sz="1400">
                <a:latin typeface="Helvetica Neue"/>
                <a:ea typeface="Helvetica Neue"/>
                <a:cs typeface="Helvetica Neue"/>
                <a:sym typeface="Helvetica Neue"/>
              </a:rPr>
            </a:br>
            <a:r>
              <a:rPr sz="1400">
                <a:latin typeface="Helvetica Neue"/>
                <a:ea typeface="Helvetica Neue"/>
                <a:cs typeface="Helvetica Neue"/>
                <a:sym typeface="Helvetica Neue"/>
              </a:rPr>
              <a:t>                                                                                                                                                                       </a:t>
            </a:r>
            <a:r>
              <a:t>(2 Peter 2:4–6 KJV)</a:t>
            </a:r>
          </a:p>
        </p:txBody>
      </p:sp>
      <p:sp>
        <p:nvSpPr>
          <p:cNvPr id="154" name="?…"/>
          <p:cNvSpPr txBox="1"/>
          <p:nvPr/>
        </p:nvSpPr>
        <p:spPr>
          <a:xfrm>
            <a:off x="2913873" y="4975652"/>
            <a:ext cx="6910071" cy="3188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0000"/>
            </a:pPr>
            <a:r>
              <a:t>?</a:t>
            </a:r>
          </a:p>
          <a:p>
            <a:pPr>
              <a:defRPr sz="10000"/>
            </a:pPr>
            <a:r>
              <a:t>To Extreme</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53"/>
                                        </p:tgtEl>
                                        <p:attrNameLst>
                                          <p:attrName>style.visibility</p:attrName>
                                        </p:attrNameLst>
                                      </p:cBhvr>
                                      <p:to>
                                        <p:strVal val="visible"/>
                                      </p:to>
                                    </p:set>
                                    <p:animEffect transition="in" filter="fade">
                                      <p:cBhvr>
                                        <p:cTn id="7" dur="1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Extremism"/>
          <p:cNvSpPr txBox="1">
            <a:spLocks noGrp="1"/>
          </p:cNvSpPr>
          <p:nvPr>
            <p:ph type="title"/>
          </p:nvPr>
        </p:nvSpPr>
        <p:spPr>
          <a:xfrm>
            <a:off x="952500" y="35323"/>
            <a:ext cx="11099800" cy="1256032"/>
          </a:xfrm>
          <a:prstGeom prst="rect">
            <a:avLst/>
          </a:prstGeom>
        </p:spPr>
        <p:txBody>
          <a:bodyPr/>
          <a:lstStyle>
            <a:lvl1pPr defTabSz="554990">
              <a:defRPr sz="7600"/>
            </a:lvl1pPr>
          </a:lstStyle>
          <a:p>
            <a:r>
              <a:t>Extremism</a:t>
            </a:r>
          </a:p>
        </p:txBody>
      </p:sp>
      <p:sp>
        <p:nvSpPr>
          <p:cNvPr id="157" name="The Problem of Extremism?……"/>
          <p:cNvSpPr txBox="1">
            <a:spLocks noGrp="1"/>
          </p:cNvSpPr>
          <p:nvPr>
            <p:ph type="body" idx="1"/>
          </p:nvPr>
        </p:nvSpPr>
        <p:spPr>
          <a:xfrm>
            <a:off x="39205" y="1497419"/>
            <a:ext cx="12744128" cy="8179361"/>
          </a:xfrm>
          <a:prstGeom prst="rect">
            <a:avLst/>
          </a:prstGeom>
        </p:spPr>
        <p:txBody>
          <a:bodyPr anchor="t"/>
          <a:lstStyle/>
          <a:p>
            <a:pPr marL="422275" indent="-422275" defTabSz="554990">
              <a:spcBef>
                <a:spcPts val="3900"/>
              </a:spcBef>
              <a:defRPr sz="3040"/>
            </a:pPr>
            <a:r>
              <a:t>The Problem of Extremism?…</a:t>
            </a:r>
          </a:p>
          <a:p>
            <a:pPr marL="844550" lvl="1" indent="-422275" defTabSz="554990">
              <a:spcBef>
                <a:spcPts val="3900"/>
              </a:spcBef>
              <a:defRPr sz="3040"/>
            </a:pPr>
            <a:r>
              <a:t>Are the commands of Christ to extreme?</a:t>
            </a:r>
          </a:p>
          <a:p>
            <a:pPr marL="1266825" lvl="2" indent="-422275" defTabSz="554990">
              <a:spcBef>
                <a:spcPts val="3900"/>
              </a:spcBef>
              <a:defRPr sz="3040"/>
            </a:pPr>
            <a:r>
              <a:t>The Sermon on the Mount…</a:t>
            </a:r>
          </a:p>
          <a:p>
            <a:pPr marL="1689100" lvl="3" indent="-422275" defTabSz="554990">
              <a:spcBef>
                <a:spcPts val="3900"/>
              </a:spcBef>
              <a:defRPr sz="3040"/>
            </a:pPr>
            <a:r>
              <a:t>What about Jewish extremism?…</a:t>
            </a:r>
          </a:p>
          <a:p>
            <a:pPr marL="2111375" lvl="4" indent="-422275" defTabSz="554990">
              <a:spcBef>
                <a:spcPts val="3900"/>
              </a:spcBef>
              <a:defRPr sz="3040"/>
            </a:pPr>
            <a:r>
              <a:t>Scribes &amp; Pharisees…</a:t>
            </a:r>
          </a:p>
          <a:p>
            <a:pPr marL="2533650" lvl="5" indent="-422275" defTabSz="554990">
              <a:spcBef>
                <a:spcPts val="3900"/>
              </a:spcBef>
              <a:defRPr sz="3040"/>
            </a:pPr>
            <a:r>
              <a:t>“My manner of life from my youth, which was at the first among mine own nation at Jerusalem, know all the Jews; Which knew me from the beginning, if they would testify, that after the most </a:t>
            </a:r>
            <a:r>
              <a:rPr b="1"/>
              <a:t>straitest</a:t>
            </a:r>
            <a:r>
              <a:t> sect of our religion I lived a Pharisee. And now I stand and am judged for the hope of the promise made of God unto our fathers:”</a:t>
            </a:r>
            <a:br>
              <a:rPr sz="1330"/>
            </a:br>
            <a:r>
              <a:rPr sz="1330"/>
              <a:t>                                                                                                                                      </a:t>
            </a:r>
            <a:r>
              <a:t>(Acts 26:4–6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7">
                                            <p:txEl>
                                              <p:pRg st="1" end="1"/>
                                            </p:txEl>
                                          </p:spTgt>
                                        </p:tgtEl>
                                        <p:attrNameLst>
                                          <p:attrName>style.visibility</p:attrName>
                                        </p:attrNameLst>
                                      </p:cBhvr>
                                      <p:to>
                                        <p:strVal val="visible"/>
                                      </p:to>
                                    </p:set>
                                    <p:animEffect transition="in" filter="fade">
                                      <p:cBhvr>
                                        <p:cTn id="7" dur="1500"/>
                                        <p:tgtEl>
                                          <p:spTgt spid="157">
                                            <p:txEl>
                                              <p:pRg st="1" end="1"/>
                                            </p:txEl>
                                          </p:spTgt>
                                        </p:tgtEl>
                                      </p:cBhvr>
                                    </p:animEffect>
                                  </p:childTnLst>
                                </p:cTn>
                              </p:par>
                            </p:childTnLst>
                          </p:cTn>
                        </p:par>
                        <p:par>
                          <p:cTn id="8" fill="hold">
                            <p:stCondLst>
                              <p:cond delay="1500"/>
                            </p:stCondLst>
                            <p:childTnLst>
                              <p:par>
                                <p:cTn id="9" presetID="10" presetClass="entr" fill="hold" grpId="1" nodeType="afterEffect">
                                  <p:stCondLst>
                                    <p:cond delay="0"/>
                                  </p:stCondLst>
                                  <p:iterate>
                                    <p:tmAbs val="0"/>
                                  </p:iterate>
                                  <p:childTnLst>
                                    <p:set>
                                      <p:cBhvr>
                                        <p:cTn id="10" fill="hold"/>
                                        <p:tgtEl>
                                          <p:spTgt spid="157">
                                            <p:txEl>
                                              <p:pRg st="2" end="2"/>
                                            </p:txEl>
                                          </p:spTgt>
                                        </p:tgtEl>
                                        <p:attrNameLst>
                                          <p:attrName>style.visibility</p:attrName>
                                        </p:attrNameLst>
                                      </p:cBhvr>
                                      <p:to>
                                        <p:strVal val="visible"/>
                                      </p:to>
                                    </p:set>
                                    <p:animEffect transition="in" filter="fade">
                                      <p:cBhvr>
                                        <p:cTn id="11" dur="1500"/>
                                        <p:tgtEl>
                                          <p:spTgt spid="15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157">
                                            <p:txEl>
                                              <p:pRg st="3" end="3"/>
                                            </p:txEl>
                                          </p:spTgt>
                                        </p:tgtEl>
                                        <p:attrNameLst>
                                          <p:attrName>style.visibility</p:attrName>
                                        </p:attrNameLst>
                                      </p:cBhvr>
                                      <p:to>
                                        <p:strVal val="visible"/>
                                      </p:to>
                                    </p:set>
                                    <p:animEffect transition="in" filter="fade">
                                      <p:cBhvr>
                                        <p:cTn id="16" dur="1500"/>
                                        <p:tgtEl>
                                          <p:spTgt spid="157">
                                            <p:txEl>
                                              <p:pRg st="3" end="3"/>
                                            </p:txEl>
                                          </p:spTgt>
                                        </p:tgtEl>
                                      </p:cBhvr>
                                    </p:animEffect>
                                  </p:childTnLst>
                                </p:cTn>
                              </p:par>
                            </p:childTnLst>
                          </p:cTn>
                        </p:par>
                        <p:par>
                          <p:cTn id="17" fill="hold">
                            <p:stCondLst>
                              <p:cond delay="1500"/>
                            </p:stCondLst>
                            <p:childTnLst>
                              <p:par>
                                <p:cTn id="18" presetID="10" presetClass="entr" fill="hold" grpId="1" nodeType="afterEffect">
                                  <p:stCondLst>
                                    <p:cond delay="0"/>
                                  </p:stCondLst>
                                  <p:iterate>
                                    <p:tmAbs val="0"/>
                                  </p:iterate>
                                  <p:childTnLst>
                                    <p:set>
                                      <p:cBhvr>
                                        <p:cTn id="19" fill="hold"/>
                                        <p:tgtEl>
                                          <p:spTgt spid="157">
                                            <p:txEl>
                                              <p:pRg st="4" end="4"/>
                                            </p:txEl>
                                          </p:spTgt>
                                        </p:tgtEl>
                                        <p:attrNameLst>
                                          <p:attrName>style.visibility</p:attrName>
                                        </p:attrNameLst>
                                      </p:cBhvr>
                                      <p:to>
                                        <p:strVal val="visible"/>
                                      </p:to>
                                    </p:set>
                                    <p:animEffect transition="in" filter="fade">
                                      <p:cBhvr>
                                        <p:cTn id="20" dur="1500"/>
                                        <p:tgtEl>
                                          <p:spTgt spid="157">
                                            <p:txEl>
                                              <p:pRg st="4" end="4"/>
                                            </p:txEl>
                                          </p:spTgt>
                                        </p:tgtEl>
                                      </p:cBhvr>
                                    </p:animEffect>
                                  </p:childTnLst>
                                </p:cTn>
                              </p:par>
                            </p:childTnLst>
                          </p:cTn>
                        </p:par>
                        <p:par>
                          <p:cTn id="21" fill="hold">
                            <p:stCondLst>
                              <p:cond delay="3000"/>
                            </p:stCondLst>
                            <p:childTnLst>
                              <p:par>
                                <p:cTn id="22" presetID="10" presetClass="entr" fill="hold" grpId="1" nodeType="afterEffect">
                                  <p:stCondLst>
                                    <p:cond delay="0"/>
                                  </p:stCondLst>
                                  <p:iterate>
                                    <p:tmAbs val="0"/>
                                  </p:iterate>
                                  <p:childTnLst>
                                    <p:set>
                                      <p:cBhvr>
                                        <p:cTn id="23" fill="hold"/>
                                        <p:tgtEl>
                                          <p:spTgt spid="157">
                                            <p:txEl>
                                              <p:pRg st="5" end="5"/>
                                            </p:txEl>
                                          </p:spTgt>
                                        </p:tgtEl>
                                        <p:attrNameLst>
                                          <p:attrName>style.visibility</p:attrName>
                                        </p:attrNameLst>
                                      </p:cBhvr>
                                      <p:to>
                                        <p:strVal val="visible"/>
                                      </p:to>
                                    </p:set>
                                    <p:animEffect transition="in" filter="fade">
                                      <p:cBhvr>
                                        <p:cTn id="24" dur="1500"/>
                                        <p:tgtEl>
                                          <p:spTgt spid="1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hen spake Jesus to the multitude, and to his disciples, Saying, The scribes and the Pharisees sit in Moses’ seat: All therefore whatsoever they bid you observe, that observe and do; but do not ye after their works: for they say, and do not.”           "/>
          <p:cNvSpPr txBox="1"/>
          <p:nvPr/>
        </p:nvSpPr>
        <p:spPr>
          <a:xfrm>
            <a:off x="241026" y="3340767"/>
            <a:ext cx="12522748" cy="30720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“Then spake Jesus to the multitude, and to his disciples, Saying, The scribes and the Pharisees sit in Moses’ seat: All therefore whatsoever they bid you observe, </a:t>
            </a:r>
            <a:r>
              <a:rPr i="1"/>
              <a:t>that</a:t>
            </a:r>
            <a:r>
              <a:t> observe and do; but do not ye after their works: for they say, and do not.”</a:t>
            </a:r>
            <a:r>
              <a:rPr>
                <a:latin typeface="Helvetica Neue"/>
                <a:ea typeface="Helvetica Neue"/>
                <a:cs typeface="Helvetica Neue"/>
                <a:sym typeface="Helvetica Neue"/>
              </a:rPr>
              <a:t>                                        </a:t>
            </a:r>
            <a:br>
              <a:rPr>
                <a:latin typeface="Helvetica Neue"/>
                <a:ea typeface="Helvetica Neue"/>
                <a:cs typeface="Helvetica Neue"/>
                <a:sym typeface="Helvetica Neue"/>
              </a:rPr>
            </a:br>
            <a:r>
              <a:rPr>
                <a:latin typeface="Helvetica Neue"/>
                <a:ea typeface="Helvetica Neue"/>
                <a:cs typeface="Helvetica Neue"/>
                <a:sym typeface="Helvetica Neue"/>
              </a:rPr>
              <a:t>                                                    </a:t>
            </a:r>
            <a:r>
              <a:t>(Matthew 23:1–3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9"/>
                                        </p:tgtEl>
                                        <p:attrNameLst>
                                          <p:attrName>style.visibility</p:attrName>
                                        </p:attrNameLst>
                                      </p:cBhvr>
                                      <p:to>
                                        <p:strVal val="visible"/>
                                      </p:to>
                                    </p:set>
                                    <p:animEffect transition="in" filter="fade">
                                      <p:cBhvr>
                                        <p:cTn id="7" dur="1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Exceed- περισσεύω- a degree which is considerably in excess of some point on an implied or explicit scale of extent — ‘very great, excessive, extremely, emphatic, surpassing, all the more, much greater.’"/>
          <p:cNvSpPr/>
          <p:nvPr/>
        </p:nvSpPr>
        <p:spPr>
          <a:xfrm>
            <a:off x="2086768" y="59266"/>
            <a:ext cx="9582151" cy="7396561"/>
          </a:xfrm>
          <a:custGeom>
            <a:avLst/>
            <a:gdLst/>
            <a:ahLst/>
            <a:cxnLst>
              <a:cxn ang="0">
                <a:pos x="wd2" y="hd2"/>
              </a:cxn>
              <a:cxn ang="5400000">
                <a:pos x="wd2" y="hd2"/>
              </a:cxn>
              <a:cxn ang="10800000">
                <a:pos x="wd2" y="hd2"/>
              </a:cxn>
              <a:cxn ang="16200000">
                <a:pos x="wd2" y="hd2"/>
              </a:cxn>
            </a:cxnLst>
            <a:rect l="0" t="0" r="r" b="b"/>
            <a:pathLst>
              <a:path w="21600" h="21600" extrusionOk="0">
                <a:moveTo>
                  <a:pt x="226" y="0"/>
                </a:moveTo>
                <a:cubicBezTo>
                  <a:pt x="101" y="0"/>
                  <a:pt x="0" y="131"/>
                  <a:pt x="0" y="293"/>
                </a:cubicBezTo>
                <a:lnTo>
                  <a:pt x="0" y="7277"/>
                </a:lnTo>
                <a:cubicBezTo>
                  <a:pt x="0" y="7439"/>
                  <a:pt x="101" y="7570"/>
                  <a:pt x="226" y="7570"/>
                </a:cubicBezTo>
                <a:lnTo>
                  <a:pt x="9513" y="7570"/>
                </a:lnTo>
                <a:lnTo>
                  <a:pt x="11663" y="21600"/>
                </a:lnTo>
                <a:lnTo>
                  <a:pt x="13814" y="7570"/>
                </a:lnTo>
                <a:lnTo>
                  <a:pt x="21374" y="7570"/>
                </a:lnTo>
                <a:cubicBezTo>
                  <a:pt x="21499" y="7570"/>
                  <a:pt x="21600" y="7439"/>
                  <a:pt x="21600" y="7277"/>
                </a:cubicBezTo>
                <a:lnTo>
                  <a:pt x="21600" y="293"/>
                </a:lnTo>
                <a:cubicBezTo>
                  <a:pt x="21600" y="131"/>
                  <a:pt x="21499" y="0"/>
                  <a:pt x="21374" y="0"/>
                </a:cubicBezTo>
                <a:lnTo>
                  <a:pt x="226" y="0"/>
                </a:lnTo>
                <a:close/>
              </a:path>
            </a:pathLst>
          </a:custGeom>
          <a:solidFill>
            <a:schemeClr val="accent5">
              <a:hueOff val="-82419"/>
              <a:satOff val="-9513"/>
              <a:lumOff val="-16343"/>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FFFFFF"/>
                </a:solidFill>
                <a:latin typeface="Arial"/>
                <a:ea typeface="Arial"/>
                <a:cs typeface="Arial"/>
                <a:sym typeface="Arial"/>
              </a:defRPr>
            </a:pPr>
            <a:r>
              <a:t>Exceed- περισσεύω</a:t>
            </a:r>
            <a:r>
              <a:rPr baseline="31999"/>
              <a:t>- </a:t>
            </a:r>
            <a:r>
              <a:t>a degree which is considerably in excess of some point on an implied or explicit scale of extent — ‘very great, excessive, extremely, emphatic, surpassing, all the more, much greater.’</a:t>
            </a:r>
          </a:p>
        </p:txBody>
      </p:sp>
      <p:sp>
        <p:nvSpPr>
          <p:cNvPr id="162" name="“Think not that I am come to destroy the law, or the prophets: I am not come to destroy, but to fulfil. For verily I say unto you, Till heaven and earth pass, one jot or one tittle shall in no wise pass from the law, till all be fulfilled. Whosoever ther"/>
          <p:cNvSpPr txBox="1"/>
          <p:nvPr/>
        </p:nvSpPr>
        <p:spPr>
          <a:xfrm>
            <a:off x="241026" y="2715683"/>
            <a:ext cx="12522748" cy="638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“Think not that I am come to destroy the law, or the prophets: I am not come to destroy, but to fulfil. For verily I say unto you, Till heaven and earth pass, one jot or one tittle shall in no wise pass from the law, till all be fulfilled. Whosoever therefore shall break one of these least commandments, and shall teach men so, he shall be called the least in the kingdom of heaven: but whosoever shall do and teach</a:t>
            </a:r>
            <a:r>
              <a:rPr i="1"/>
              <a:t> them</a:t>
            </a:r>
            <a:r>
              <a:t>, the same shall be called great in the kingdom of heaven. For I say unto you, That except your righteousness shall </a:t>
            </a:r>
            <a:r>
              <a:rPr b="1">
                <a:solidFill>
                  <a:schemeClr val="accent5">
                    <a:hueOff val="-82419"/>
                    <a:satOff val="-9513"/>
                    <a:lumOff val="-16343"/>
                  </a:schemeClr>
                </a:solidFill>
              </a:rPr>
              <a:t>exceed</a:t>
            </a:r>
            <a:r>
              <a:rPr i="1"/>
              <a:t> the righteousness</a:t>
            </a:r>
            <a:r>
              <a:t> of the scribes and Pharisees, ye shall in no case enter into the kingdom of heaven.”</a:t>
            </a:r>
            <a:r>
              <a:rPr sz="1400">
                <a:latin typeface="Helvetica Neue"/>
                <a:ea typeface="Helvetica Neue"/>
                <a:cs typeface="Helvetica Neue"/>
                <a:sym typeface="Helvetica Neue"/>
              </a:rPr>
              <a:t>                                          </a:t>
            </a:r>
            <a:r>
              <a:t>(Matthew 5:17–20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62"/>
                                        </p:tgtEl>
                                        <p:attrNameLst>
                                          <p:attrName>style.visibility</p:attrName>
                                        </p:attrNameLst>
                                      </p:cBhvr>
                                      <p:to>
                                        <p:strVal val="visible"/>
                                      </p:to>
                                    </p:set>
                                    <p:animEffect transition="in" filter="fade">
                                      <p:cBhvr>
                                        <p:cTn id="7" dur="1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61"/>
                                        </p:tgtEl>
                                        <p:attrNameLst>
                                          <p:attrName>style.visibility</p:attrName>
                                        </p:attrNameLst>
                                      </p:cBhvr>
                                      <p:to>
                                        <p:strVal val="visible"/>
                                      </p:to>
                                    </p:set>
                                    <p:animEffect transition="in" filter="fade">
                                      <p:cBhvr>
                                        <p:cTn id="1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2" animBg="1" advAuto="0"/>
      <p:bldP spid="16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Extremism"/>
          <p:cNvSpPr txBox="1">
            <a:spLocks noGrp="1"/>
          </p:cNvSpPr>
          <p:nvPr>
            <p:ph type="title"/>
          </p:nvPr>
        </p:nvSpPr>
        <p:spPr>
          <a:xfrm>
            <a:off x="952500" y="35323"/>
            <a:ext cx="11099800" cy="1256032"/>
          </a:xfrm>
          <a:prstGeom prst="rect">
            <a:avLst/>
          </a:prstGeom>
        </p:spPr>
        <p:txBody>
          <a:bodyPr/>
          <a:lstStyle>
            <a:lvl1pPr defTabSz="554990">
              <a:defRPr sz="7600"/>
            </a:lvl1pPr>
          </a:lstStyle>
          <a:p>
            <a:r>
              <a:t>Extremism</a:t>
            </a:r>
          </a:p>
        </p:txBody>
      </p:sp>
      <p:sp>
        <p:nvSpPr>
          <p:cNvPr id="165" name="The Problem of Extremism……"/>
          <p:cNvSpPr txBox="1">
            <a:spLocks noGrp="1"/>
          </p:cNvSpPr>
          <p:nvPr>
            <p:ph type="body" idx="1"/>
          </p:nvPr>
        </p:nvSpPr>
        <p:spPr>
          <a:xfrm>
            <a:off x="39205" y="1497419"/>
            <a:ext cx="12744128" cy="8179361"/>
          </a:xfrm>
          <a:prstGeom prst="rect">
            <a:avLst/>
          </a:prstGeom>
        </p:spPr>
        <p:txBody>
          <a:bodyPr anchor="t"/>
          <a:lstStyle/>
          <a:p>
            <a:r>
              <a:t>The Problem of Extremism…</a:t>
            </a:r>
          </a:p>
          <a:p>
            <a:pPr lvl="1"/>
            <a:r>
              <a:t>Are the commands if Christ to extreme?</a:t>
            </a:r>
          </a:p>
          <a:p>
            <a:pPr lvl="2"/>
            <a:r>
              <a:t>The Sermon on the Mount…</a:t>
            </a:r>
          </a:p>
          <a:p>
            <a:pPr lvl="3"/>
            <a:r>
              <a:t>The requirements of discipleship under Christ?…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65">
                                            <p:txEl>
                                              <p:pRg st="3" end="3"/>
                                            </p:txEl>
                                          </p:spTgt>
                                        </p:tgtEl>
                                        <p:attrNameLst>
                                          <p:attrName>style.visibility</p:attrName>
                                        </p:attrNameLst>
                                      </p:cBhvr>
                                      <p:to>
                                        <p:strVal val="visible"/>
                                      </p:to>
                                    </p:set>
                                    <p:animEffect transition="in" filter="fade">
                                      <p:cBhvr>
                                        <p:cTn id="7" dur="1500"/>
                                        <p:tgtEl>
                                          <p:spTgt spid="1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Ye have heard that it was said by them of old time, Thou shalt not commit adultery: But I say unto you, That whosoever looketh on a woman to lust after her hath committed adultery with her already in his heart. And if thy right eye offend thee, pluck it"/>
          <p:cNvSpPr txBox="1"/>
          <p:nvPr/>
        </p:nvSpPr>
        <p:spPr>
          <a:xfrm>
            <a:off x="241026" y="1968500"/>
            <a:ext cx="12522748" cy="581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“Ye have heard that it was said by them of old time, Thou shalt not commit adultery: But I say unto you, That whosoever looketh on a woman to lust after her hath committed adultery with her already in his heart. And if thy right eye offend thee, pluck it out, and cast</a:t>
            </a:r>
            <a:r>
              <a:rPr i="1"/>
              <a:t> it</a:t>
            </a:r>
            <a:r>
              <a:t> from thee: for it is profitable for thee that one of thy members should perish, and not</a:t>
            </a:r>
            <a:r>
              <a:rPr i="1"/>
              <a:t> that</a:t>
            </a:r>
            <a:r>
              <a:t> thy whole body should be cast into hell. And if thy right hand offend thee, cut it off, and cast</a:t>
            </a:r>
            <a:r>
              <a:rPr i="1"/>
              <a:t> it</a:t>
            </a:r>
            <a:r>
              <a:t> from thee: for it is profitable for thee that one of thy members should perish, and not</a:t>
            </a:r>
            <a:r>
              <a:rPr i="1"/>
              <a:t> that</a:t>
            </a:r>
            <a:r>
              <a:t> thy whole body should be cast into hell.”</a:t>
            </a:r>
            <a:r>
              <a:rPr sz="1400">
                <a:latin typeface="Helvetica Neue"/>
                <a:ea typeface="Helvetica Neue"/>
                <a:cs typeface="Helvetica Neue"/>
                <a:sym typeface="Helvetica Neue"/>
              </a:rPr>
              <a:t>                      </a:t>
            </a:r>
            <a:r>
              <a:t>(Matthew 5:27–30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67"/>
                                        </p:tgtEl>
                                        <p:attrNameLst>
                                          <p:attrName>style.visibility</p:attrName>
                                        </p:attrNameLst>
                                      </p:cBhvr>
                                      <p:to>
                                        <p:strVal val="visible"/>
                                      </p:to>
                                    </p:set>
                                    <p:animEffect transition="in" filter="fade">
                                      <p:cBhvr>
                                        <p:cTn id="7" dur="1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It hath been said, Whosoever shall put away his wife, let him give her a writing of divorcement: But I say unto you, That whosoever shall put away his wife, saving for the cause of fornication, causeth her to commit adultery: and whosoever shall marry h"/>
          <p:cNvSpPr txBox="1"/>
          <p:nvPr/>
        </p:nvSpPr>
        <p:spPr>
          <a:xfrm>
            <a:off x="241026" y="3109010"/>
            <a:ext cx="12522748" cy="3535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“It hath been said, Whosoever shall put away his wife, let him give her a writing of divorcement: But I say unto you, That whosoever shall put away his wife, saving for the cause of fornication, causeth her to commit adultery: and whosoever shall marry her that is divorced committeth adultery.”</a:t>
            </a:r>
            <a:br>
              <a:rPr sz="1400">
                <a:latin typeface="Helvetica Neue"/>
                <a:ea typeface="Helvetica Neue"/>
                <a:cs typeface="Helvetica Neue"/>
                <a:sym typeface="Helvetica Neue"/>
              </a:rPr>
            </a:br>
            <a:r>
              <a:rPr sz="1400">
                <a:latin typeface="Helvetica Neue"/>
                <a:ea typeface="Helvetica Neue"/>
                <a:cs typeface="Helvetica Neue"/>
                <a:sym typeface="Helvetica Neue"/>
              </a:rPr>
              <a:t>                                                                                                                                             </a:t>
            </a:r>
            <a:r>
              <a:t>(Matthew 5:31–32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69"/>
                                        </p:tgtEl>
                                        <p:attrNameLst>
                                          <p:attrName>style.visibility</p:attrName>
                                        </p:attrNameLst>
                                      </p:cBhvr>
                                      <p:to>
                                        <p:strVal val="visible"/>
                                      </p:to>
                                    </p:set>
                                    <p:animEffect transition="in" filter="fade">
                                      <p:cBhvr>
                                        <p:cTn id="7" dur="1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He that loveth father or mother more than me is not worthy of me: and he that loveth son or daughter more than me is not worthy of me.”                                                                                  (Matthew 10:37 KJV)"/>
          <p:cNvSpPr txBox="1"/>
          <p:nvPr/>
        </p:nvSpPr>
        <p:spPr>
          <a:xfrm>
            <a:off x="241026" y="3968750"/>
            <a:ext cx="12522748" cy="1816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“He that loveth father or mother more than me is not worthy of me: and he that loveth son or daughter more than me is not worthy of me.”</a:t>
            </a:r>
            <a:r>
              <a:rPr sz="1400">
                <a:latin typeface="Helvetica Neue"/>
                <a:ea typeface="Helvetica Neue"/>
                <a:cs typeface="Helvetica Neue"/>
                <a:sym typeface="Helvetica Neue"/>
              </a:rPr>
              <a:t>                                                                                  </a:t>
            </a:r>
            <a:r>
              <a:t>(Matthew 10:37 KJV)</a:t>
            </a:r>
          </a:p>
        </p:txBody>
      </p:sp>
      <p:sp>
        <p:nvSpPr>
          <p:cNvPr id="172" name="“If any man come to me, and hate not his father, and mother, and wife, and children, and brethren, and sisters, yea, and his own life also, he cannot be my disciple. And whosoever doth not bear his cross, and come after me, cannot be my disciple.”…"/>
          <p:cNvSpPr txBox="1"/>
          <p:nvPr/>
        </p:nvSpPr>
        <p:spPr>
          <a:xfrm>
            <a:off x="241026" y="270560"/>
            <a:ext cx="12522748" cy="2964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“If any</a:t>
            </a:r>
            <a:r>
              <a:rPr i="1"/>
              <a:t> man</a:t>
            </a:r>
            <a:r>
              <a:t> come to me, and hate not his father, and mother, and wife, and children, and brethren, and sisters, yea, and his own life also, he cannot be my disciple. And whosoever doth not bear his cross, and come after me, cannot be my disciple.”</a:t>
            </a:r>
            <a:r>
              <a:rPr sz="1400">
                <a:latin typeface="Helvetica Neue"/>
                <a:ea typeface="Helvetica Neue"/>
                <a:cs typeface="Helvetica Neue"/>
                <a:sym typeface="Helvetica Neue"/>
              </a:rPr>
              <a:t> </a:t>
            </a:r>
          </a:p>
          <a:p>
            <a:pPr algn="l" defTabSz="457200">
              <a:defRPr sz="4000" b="0">
                <a:latin typeface="Garamond"/>
                <a:ea typeface="Garamond"/>
                <a:cs typeface="Garamond"/>
                <a:sym typeface="Garamond"/>
              </a:defRPr>
            </a:pPr>
            <a:r>
              <a:rPr sz="1400">
                <a:latin typeface="Helvetica Neue"/>
                <a:ea typeface="Helvetica Neue"/>
                <a:cs typeface="Helvetica Neue"/>
                <a:sym typeface="Helvetica Neue"/>
              </a:rPr>
              <a:t>                                                                                                                                                        </a:t>
            </a:r>
            <a:r>
              <a:t>(Luke 14:26–27 KJV)</a:t>
            </a:r>
          </a:p>
        </p:txBody>
      </p:sp>
      <p:sp>
        <p:nvSpPr>
          <p:cNvPr id="173" name="“So likewise, whosoever he be of you that forsaketh not all that he hath, he cannot be my disciple.”            (Luke 14:33 KJV)"/>
          <p:cNvSpPr txBox="1"/>
          <p:nvPr/>
        </p:nvSpPr>
        <p:spPr>
          <a:xfrm>
            <a:off x="241026" y="7310966"/>
            <a:ext cx="12522748" cy="1244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“So likewise, whosoever he be of you that forsaketh not all that he hath, he cannot be my disciple.”</a:t>
            </a:r>
            <a:r>
              <a:rPr sz="1400">
                <a:latin typeface="Helvetica Neue"/>
                <a:ea typeface="Helvetica Neue"/>
                <a:cs typeface="Helvetica Neue"/>
                <a:sym typeface="Helvetica Neue"/>
              </a:rPr>
              <a:t>            </a:t>
            </a:r>
            <a:r>
              <a:t>(Luke 14:33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72"/>
                                        </p:tgtEl>
                                        <p:attrNameLst>
                                          <p:attrName>style.visibility</p:attrName>
                                        </p:attrNameLst>
                                      </p:cBhvr>
                                      <p:to>
                                        <p:strVal val="visible"/>
                                      </p:to>
                                    </p:set>
                                    <p:animEffect transition="in" filter="fade">
                                      <p:cBhvr>
                                        <p:cTn id="7" dur="1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71"/>
                                        </p:tgtEl>
                                        <p:attrNameLst>
                                          <p:attrName>style.visibility</p:attrName>
                                        </p:attrNameLst>
                                      </p:cBhvr>
                                      <p:to>
                                        <p:strVal val="visible"/>
                                      </p:to>
                                    </p:set>
                                    <p:animEffect transition="in" filter="fade">
                                      <p:cBhvr>
                                        <p:cTn id="12" dur="1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173"/>
                                        </p:tgtEl>
                                        <p:attrNameLst>
                                          <p:attrName>style.visibility</p:attrName>
                                        </p:attrNameLst>
                                      </p:cBhvr>
                                      <p:to>
                                        <p:strVal val="visible"/>
                                      </p:to>
                                    </p:set>
                                    <p:animEffect transition="in" filter="fade">
                                      <p:cBhvr>
                                        <p:cTn id="17" dur="1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2" animBg="1" advAuto="0"/>
      <p:bldP spid="172" grpId="1" animBg="1" advAuto="0"/>
      <p:bldP spid="173"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I love my parents and Christ……"/>
          <p:cNvSpPr txBox="1"/>
          <p:nvPr/>
        </p:nvSpPr>
        <p:spPr>
          <a:xfrm>
            <a:off x="641032" y="2630423"/>
            <a:ext cx="11722736" cy="4492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defTabSz="457200">
              <a:lnSpc>
                <a:spcPct val="120000"/>
              </a:lnSpc>
              <a:spcBef>
                <a:spcPts val="2400"/>
              </a:spcBef>
              <a:defRPr sz="5000" b="0"/>
            </a:pPr>
            <a:r>
              <a:t>I love my parents and Christ…</a:t>
            </a:r>
          </a:p>
          <a:p>
            <a:pPr defTabSz="457200">
              <a:lnSpc>
                <a:spcPct val="120000"/>
              </a:lnSpc>
              <a:spcBef>
                <a:spcPts val="2400"/>
              </a:spcBef>
              <a:defRPr sz="5000" b="0"/>
            </a:pPr>
            <a:r>
              <a:t>I love Christ more than My parents…</a:t>
            </a:r>
          </a:p>
          <a:p>
            <a:pPr defTabSz="457200">
              <a:lnSpc>
                <a:spcPct val="120000"/>
              </a:lnSpc>
              <a:spcBef>
                <a:spcPts val="2400"/>
              </a:spcBef>
              <a:defRPr sz="5000" b="0"/>
            </a:pPr>
            <a:r>
              <a:t>I love Christ in spite of my parents…</a:t>
            </a:r>
          </a:p>
          <a:p>
            <a:pPr defTabSz="457200">
              <a:lnSpc>
                <a:spcPct val="120000"/>
              </a:lnSpc>
              <a:spcBef>
                <a:spcPts val="2400"/>
              </a:spcBef>
              <a:defRPr sz="5000" b="0"/>
            </a:pPr>
            <a:r>
              <a:t>I love my parents because I love Christ…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75">
                                            <p:bg/>
                                          </p:spTgt>
                                        </p:tgtEl>
                                        <p:attrNameLst>
                                          <p:attrName>style.visibility</p:attrName>
                                        </p:attrNameLst>
                                      </p:cBhvr>
                                      <p:to>
                                        <p:strVal val="visible"/>
                                      </p:to>
                                    </p:set>
                                    <p:animEffect transition="in" filter="wipe(left)">
                                      <p:cBhvr>
                                        <p:cTn id="7" dur="1500"/>
                                        <p:tgtEl>
                                          <p:spTgt spid="175">
                                            <p:bg/>
                                          </p:spTgt>
                                        </p:tgtEl>
                                      </p:cBhvr>
                                    </p:animEffect>
                                  </p:childTnLst>
                                </p:cTn>
                              </p:par>
                              <p:par>
                                <p:cTn id="8" presetID="22" presetClass="entr" presetSubtype="8" fill="hold" grpId="1" nodeType="withEffect">
                                  <p:stCondLst>
                                    <p:cond delay="0"/>
                                  </p:stCondLst>
                                  <p:iterate>
                                    <p:tmAbs val="0"/>
                                  </p:iterate>
                                  <p:childTnLst>
                                    <p:set>
                                      <p:cBhvr>
                                        <p:cTn id="9" fill="hold"/>
                                        <p:tgtEl>
                                          <p:spTgt spid="175">
                                            <p:txEl>
                                              <p:pRg st="0" end="0"/>
                                            </p:txEl>
                                          </p:spTgt>
                                        </p:tgtEl>
                                        <p:attrNameLst>
                                          <p:attrName>style.visibility</p:attrName>
                                        </p:attrNameLst>
                                      </p:cBhvr>
                                      <p:to>
                                        <p:strVal val="visible"/>
                                      </p:to>
                                    </p:set>
                                    <p:animEffect transition="in" filter="wipe(left)">
                                      <p:cBhvr>
                                        <p:cTn id="10" dur="1500"/>
                                        <p:tgtEl>
                                          <p:spTgt spid="1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75">
                                            <p:txEl>
                                              <p:pRg st="1" end="1"/>
                                            </p:txEl>
                                          </p:spTgt>
                                        </p:tgtEl>
                                        <p:attrNameLst>
                                          <p:attrName>style.visibility</p:attrName>
                                        </p:attrNameLst>
                                      </p:cBhvr>
                                      <p:to>
                                        <p:strVal val="visible"/>
                                      </p:to>
                                    </p:set>
                                    <p:animEffect transition="in" filter="wipe(left)">
                                      <p:cBhvr>
                                        <p:cTn id="15" dur="1500"/>
                                        <p:tgtEl>
                                          <p:spTgt spid="1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75">
                                            <p:txEl>
                                              <p:pRg st="2" end="2"/>
                                            </p:txEl>
                                          </p:spTgt>
                                        </p:tgtEl>
                                        <p:attrNameLst>
                                          <p:attrName>style.visibility</p:attrName>
                                        </p:attrNameLst>
                                      </p:cBhvr>
                                      <p:to>
                                        <p:strVal val="visible"/>
                                      </p:to>
                                    </p:set>
                                    <p:animEffect transition="in" filter="wipe(left)">
                                      <p:cBhvr>
                                        <p:cTn id="20" dur="1500"/>
                                        <p:tgtEl>
                                          <p:spTgt spid="1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iterate>
                                    <p:tmAbs val="0"/>
                                  </p:iterate>
                                  <p:childTnLst>
                                    <p:set>
                                      <p:cBhvr>
                                        <p:cTn id="24" fill="hold"/>
                                        <p:tgtEl>
                                          <p:spTgt spid="175">
                                            <p:txEl>
                                              <p:pRg st="3" end="3"/>
                                            </p:txEl>
                                          </p:spTgt>
                                        </p:tgtEl>
                                        <p:attrNameLst>
                                          <p:attrName>style.visibility</p:attrName>
                                        </p:attrNameLst>
                                      </p:cBhvr>
                                      <p:to>
                                        <p:strVal val="visible"/>
                                      </p:to>
                                    </p:set>
                                    <p:animEffect transition="in" filter="wipe(left)">
                                      <p:cBhvr>
                                        <p:cTn id="25" dur="1500"/>
                                        <p:tgtEl>
                                          <p:spTgt spid="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And be ye kind one to another, tenderhearted, forgiving one another, even as God for Christ’s sake hath forgiven you.”                                                                                                                                       "/>
          <p:cNvSpPr txBox="1"/>
          <p:nvPr/>
        </p:nvSpPr>
        <p:spPr>
          <a:xfrm>
            <a:off x="241026" y="3966260"/>
            <a:ext cx="12522748" cy="1821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“And be ye kind one to another, tenderhearted, forgiving one another, even as God for Christ’s sake hath forgiven you.”</a:t>
            </a:r>
            <a:br>
              <a:rPr sz="1400">
                <a:latin typeface="Helvetica Neue"/>
                <a:ea typeface="Helvetica Neue"/>
                <a:cs typeface="Helvetica Neue"/>
                <a:sym typeface="Helvetica Neue"/>
              </a:rPr>
            </a:br>
            <a:r>
              <a:rPr sz="1400">
                <a:latin typeface="Helvetica Neue"/>
                <a:ea typeface="Helvetica Neue"/>
                <a:cs typeface="Helvetica Neue"/>
                <a:sym typeface="Helvetica Neue"/>
              </a:rPr>
              <a:t>                                                                                                                                                    </a:t>
            </a:r>
            <a:r>
              <a:t>(Ephesians 4:32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77"/>
                                        </p:tgtEl>
                                        <p:attrNameLst>
                                          <p:attrName>style.visibility</p:attrName>
                                        </p:attrNameLst>
                                      </p:cBhvr>
                                      <p:to>
                                        <p:strVal val="visible"/>
                                      </p:to>
                                    </p:set>
                                    <p:animEffect transition="in" filter="fade">
                                      <p:cBhvr>
                                        <p:cTn id="7" dur="1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View of beach and sea from a grassy sand dune" descr="View of beach and sea from a grassy sand dune"/>
          <p:cNvPicPr>
            <a:picLocks noGrp="1"/>
          </p:cNvPicPr>
          <p:nvPr>
            <p:ph type="pic" idx="21"/>
          </p:nvPr>
        </p:nvPicPr>
        <p:blipFill>
          <a:blip r:embed="rId2"/>
          <a:srcRect b="6220"/>
          <a:stretch>
            <a:fillRect/>
          </a:stretch>
        </p:blipFill>
        <p:spPr>
          <a:xfrm>
            <a:off x="1625600" y="107535"/>
            <a:ext cx="9753600" cy="6408539"/>
          </a:xfrm>
          <a:prstGeom prst="rect">
            <a:avLst/>
          </a:prstGeom>
        </p:spPr>
      </p:pic>
      <p:sp>
        <p:nvSpPr>
          <p:cNvPr id="121" name="“Extremism”"/>
          <p:cNvSpPr txBox="1">
            <a:spLocks noGrp="1"/>
          </p:cNvSpPr>
          <p:nvPr>
            <p:ph type="title"/>
          </p:nvPr>
        </p:nvSpPr>
        <p:spPr>
          <a:xfrm>
            <a:off x="1270000" y="6553683"/>
            <a:ext cx="10464800" cy="1422401"/>
          </a:xfrm>
          <a:prstGeom prst="rect">
            <a:avLst/>
          </a:prstGeom>
        </p:spPr>
        <p:txBody>
          <a:bodyPr/>
          <a:lstStyle/>
          <a:p>
            <a:r>
              <a:t>“Extremism”</a:t>
            </a:r>
          </a:p>
        </p:txBody>
      </p:sp>
      <p:sp>
        <p:nvSpPr>
          <p:cNvPr id="122" name="Which of God’s Commandments Are Extreme?"/>
          <p:cNvSpPr txBox="1">
            <a:spLocks noGrp="1"/>
          </p:cNvSpPr>
          <p:nvPr>
            <p:ph type="body" sz="quarter" idx="1"/>
          </p:nvPr>
        </p:nvSpPr>
        <p:spPr>
          <a:xfrm>
            <a:off x="1270000" y="8013700"/>
            <a:ext cx="10464800" cy="1422400"/>
          </a:xfrm>
          <a:prstGeom prst="rect">
            <a:avLst/>
          </a:prstGeom>
        </p:spPr>
        <p:txBody>
          <a:bodyPr/>
          <a:lstStyle>
            <a:lvl1pPr>
              <a:defRPr sz="4400"/>
            </a:lvl1pPr>
          </a:lstStyle>
          <a:p>
            <a:r>
              <a:t>Which of God’s Commandments Are Extreme?</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20"/>
                                        </p:tgtEl>
                                        <p:attrNameLst>
                                          <p:attrName>style.visibility</p:attrName>
                                        </p:attrNameLst>
                                      </p:cBhvr>
                                      <p:to>
                                        <p:strVal val="visible"/>
                                      </p:to>
                                    </p:set>
                                    <p:animEffect transition="in" filter="fade">
                                      <p:cBhvr>
                                        <p:cTn id="7" dur="1500"/>
                                        <p:tgtEl>
                                          <p:spTgt spid="120"/>
                                        </p:tgtEl>
                                      </p:cBhvr>
                                    </p:animEffect>
                                  </p:childTnLst>
                                </p:cTn>
                              </p:par>
                            </p:childTnLst>
                          </p:cTn>
                        </p:par>
                        <p:par>
                          <p:cTn id="8" fill="hold">
                            <p:stCondLst>
                              <p:cond delay="1500"/>
                            </p:stCondLst>
                            <p:childTnLst>
                              <p:par>
                                <p:cTn id="9" presetID="10" presetClass="entr" fill="hold" grpId="2" nodeType="afterEffect">
                                  <p:stCondLst>
                                    <p:cond delay="0"/>
                                  </p:stCondLst>
                                  <p:iterate>
                                    <p:tmAbs val="0"/>
                                  </p:iterate>
                                  <p:childTnLst>
                                    <p:set>
                                      <p:cBhvr>
                                        <p:cTn id="10" fill="hold"/>
                                        <p:tgtEl>
                                          <p:spTgt spid="121"/>
                                        </p:tgtEl>
                                        <p:attrNameLst>
                                          <p:attrName>style.visibility</p:attrName>
                                        </p:attrNameLst>
                                      </p:cBhvr>
                                      <p:to>
                                        <p:strVal val="visible"/>
                                      </p:to>
                                    </p:set>
                                    <p:animEffect transition="in" filter="fade">
                                      <p:cBhvr>
                                        <p:cTn id="11" dur="1500"/>
                                        <p:tgtEl>
                                          <p:spTgt spid="1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3" nodeType="clickEffect">
                                  <p:stCondLst>
                                    <p:cond delay="0"/>
                                  </p:stCondLst>
                                  <p:iterate>
                                    <p:tmAbs val="0"/>
                                  </p:iterate>
                                  <p:childTnLst>
                                    <p:set>
                                      <p:cBhvr>
                                        <p:cTn id="15" fill="hold"/>
                                        <p:tgtEl>
                                          <p:spTgt spid="122"/>
                                        </p:tgtEl>
                                        <p:attrNameLst>
                                          <p:attrName>style.visibility</p:attrName>
                                        </p:attrNameLst>
                                      </p:cBhvr>
                                      <p:to>
                                        <p:strVal val="visible"/>
                                      </p:to>
                                    </p:set>
                                    <p:animEffect transition="in" filter="fade">
                                      <p:cBhvr>
                                        <p:cTn id="16" dur="1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P spid="121" grpId="2" animBg="1" advAuto="0"/>
      <p:bldP spid="122"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
          <p:cNvSpPr txBox="1"/>
          <p:nvPr/>
        </p:nvSpPr>
        <p:spPr>
          <a:xfrm>
            <a:off x="2224405" y="48052"/>
            <a:ext cx="8555991" cy="3188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0000"/>
            </a:pPr>
            <a:r>
              <a:t>?</a:t>
            </a:r>
          </a:p>
          <a:p>
            <a:pPr>
              <a:defRPr sz="10000"/>
            </a:pPr>
            <a:r>
              <a:t>Most Extreme</a:t>
            </a:r>
          </a:p>
        </p:txBody>
      </p:sp>
      <p:sp>
        <p:nvSpPr>
          <p:cNvPr id="180" name="To Love"/>
          <p:cNvSpPr txBox="1"/>
          <p:nvPr/>
        </p:nvSpPr>
        <p:spPr>
          <a:xfrm>
            <a:off x="4104005" y="4063369"/>
            <a:ext cx="4796791" cy="1626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000">
                <a:solidFill>
                  <a:schemeClr val="accent5">
                    <a:hueOff val="-82419"/>
                    <a:satOff val="-9513"/>
                    <a:lumOff val="-16343"/>
                  </a:schemeClr>
                </a:solidFill>
              </a:defRPr>
            </a:lvl1pPr>
          </a:lstStyle>
          <a:p>
            <a:r>
              <a:t>To Love</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79"/>
                                        </p:tgtEl>
                                        <p:attrNameLst>
                                          <p:attrName>style.visibility</p:attrName>
                                        </p:attrNameLst>
                                      </p:cBhvr>
                                      <p:to>
                                        <p:strVal val="visible"/>
                                      </p:to>
                                    </p:set>
                                    <p:animEffect transition="in" filter="fade">
                                      <p:cBhvr>
                                        <p:cTn id="7" dur="15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80"/>
                                        </p:tgtEl>
                                        <p:attrNameLst>
                                          <p:attrName>style.visibility</p:attrName>
                                        </p:attrNameLst>
                                      </p:cBhvr>
                                      <p:to>
                                        <p:strVal val="visible"/>
                                      </p:to>
                                    </p:set>
                                    <p:animEffect transition="in" filter="fade">
                                      <p:cBhvr>
                                        <p:cTn id="12" dur="1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1" animBg="1" advAuto="0"/>
      <p:bldP spid="180"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Deut. 6:5 And thou shalt love the LORD thy God with all thine heart, and with all thy soul, and with all thy might.…"/>
          <p:cNvSpPr txBox="1"/>
          <p:nvPr/>
        </p:nvSpPr>
        <p:spPr>
          <a:xfrm>
            <a:off x="6637" y="269716"/>
            <a:ext cx="12873439" cy="9214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20000"/>
              </a:lnSpc>
              <a:spcBef>
                <a:spcPts val="2100"/>
              </a:spcBef>
              <a:defRPr sz="2500" b="0">
                <a:latin typeface="Garamond"/>
                <a:ea typeface="Garamond"/>
                <a:cs typeface="Garamond"/>
                <a:sym typeface="Garamond"/>
              </a:defRPr>
            </a:pPr>
            <a:r>
              <a:rPr b="1">
                <a:solidFill>
                  <a:srgbClr val="007AAA"/>
                </a:solidFill>
                <a:latin typeface="Helvetica Neue"/>
                <a:ea typeface="Helvetica Neue"/>
                <a:cs typeface="Helvetica Neue"/>
                <a:sym typeface="Helvetica Neue"/>
              </a:rPr>
              <a:t>Deut. 6:5</a:t>
            </a:r>
            <a:r>
              <a:t> And thou shalt love the LORD thy God with all thine heart, and with all thy soul, and with all thy might.</a:t>
            </a:r>
          </a:p>
          <a:p>
            <a:pPr algn="l" defTabSz="457200">
              <a:lnSpc>
                <a:spcPct val="120000"/>
              </a:lnSpc>
              <a:spcBef>
                <a:spcPts val="2100"/>
              </a:spcBef>
              <a:defRPr sz="2500" b="0">
                <a:latin typeface="Garamond"/>
                <a:ea typeface="Garamond"/>
                <a:cs typeface="Garamond"/>
                <a:sym typeface="Garamond"/>
              </a:defRPr>
            </a:pPr>
            <a:r>
              <a:rPr b="1">
                <a:solidFill>
                  <a:srgbClr val="007AAA"/>
                </a:solidFill>
                <a:latin typeface="Helvetica Neue"/>
                <a:ea typeface="Helvetica Neue"/>
                <a:cs typeface="Helvetica Neue"/>
                <a:sym typeface="Helvetica Neue"/>
              </a:rPr>
              <a:t>Lev. 19:18</a:t>
            </a:r>
            <a:r>
              <a:t> Thou shalt not avenge, nor bear any grudge against the children of thy people, but thou shalt love thy neighbour as thyself: I </a:t>
            </a:r>
            <a:r>
              <a:rPr i="1"/>
              <a:t>am</a:t>
            </a:r>
            <a:r>
              <a:t> the LORD.</a:t>
            </a:r>
          </a:p>
          <a:p>
            <a:pPr algn="l" defTabSz="457200">
              <a:lnSpc>
                <a:spcPct val="120000"/>
              </a:lnSpc>
              <a:spcBef>
                <a:spcPts val="2100"/>
              </a:spcBef>
              <a:defRPr sz="2500" b="0">
                <a:solidFill>
                  <a:srgbClr val="FF3E00"/>
                </a:solidFill>
                <a:latin typeface="Garamond"/>
                <a:ea typeface="Garamond"/>
                <a:cs typeface="Garamond"/>
                <a:sym typeface="Garamond"/>
              </a:defRPr>
            </a:pPr>
            <a:r>
              <a:rPr b="1">
                <a:solidFill>
                  <a:srgbClr val="007AAA"/>
                </a:solidFill>
                <a:latin typeface="Helvetica Neue"/>
                <a:ea typeface="Helvetica Neue"/>
                <a:cs typeface="Helvetica Neue"/>
                <a:sym typeface="Helvetica Neue"/>
              </a:rPr>
              <a:t>Matt. 19:18</a:t>
            </a:r>
            <a:r>
              <a:rPr>
                <a:solidFill>
                  <a:srgbClr val="000000"/>
                </a:solidFill>
              </a:rPr>
              <a:t> He saith unto him, Which? Jesus said, </a:t>
            </a:r>
            <a:r>
              <a:t>Thou shalt do no murder, Thou shalt not commit adultery, Thou shalt not steal, Thou shalt not bear false witness,</a:t>
            </a:r>
            <a:endParaRPr>
              <a:solidFill>
                <a:srgbClr val="000000"/>
              </a:solidFill>
            </a:endParaRPr>
          </a:p>
          <a:p>
            <a:pPr algn="l" defTabSz="457200">
              <a:lnSpc>
                <a:spcPct val="120000"/>
              </a:lnSpc>
              <a:spcBef>
                <a:spcPts val="2100"/>
              </a:spcBef>
              <a:defRPr sz="2500" b="0">
                <a:solidFill>
                  <a:srgbClr val="FF3E00"/>
                </a:solidFill>
                <a:latin typeface="Garamond"/>
                <a:ea typeface="Garamond"/>
                <a:cs typeface="Garamond"/>
                <a:sym typeface="Garamond"/>
              </a:defRPr>
            </a:pPr>
            <a:r>
              <a:rPr b="1">
                <a:solidFill>
                  <a:srgbClr val="007AAA"/>
                </a:solidFill>
                <a:latin typeface="Helvetica Neue"/>
                <a:ea typeface="Helvetica Neue"/>
                <a:cs typeface="Helvetica Neue"/>
                <a:sym typeface="Helvetica Neue"/>
              </a:rPr>
              <a:t>Mark 12:31</a:t>
            </a:r>
            <a:r>
              <a:t> And the second</a:t>
            </a:r>
            <a:r>
              <a:rPr i="1"/>
              <a:t> is</a:t>
            </a:r>
            <a:r>
              <a:t> like, </a:t>
            </a:r>
            <a:r>
              <a:rPr i="1"/>
              <a:t>namely</a:t>
            </a:r>
            <a:r>
              <a:t> this, Thou shalt love thy neighbour as thyself. There is none other commandment greater than these.</a:t>
            </a:r>
            <a:endParaRPr>
              <a:solidFill>
                <a:srgbClr val="000000"/>
              </a:solidFill>
            </a:endParaRPr>
          </a:p>
          <a:p>
            <a:pPr algn="l" defTabSz="457200">
              <a:lnSpc>
                <a:spcPct val="120000"/>
              </a:lnSpc>
              <a:spcBef>
                <a:spcPts val="2100"/>
              </a:spcBef>
              <a:defRPr sz="2500" b="0">
                <a:latin typeface="Garamond"/>
                <a:ea typeface="Garamond"/>
                <a:cs typeface="Garamond"/>
                <a:sym typeface="Garamond"/>
              </a:defRPr>
            </a:pPr>
            <a:r>
              <a:rPr b="1">
                <a:solidFill>
                  <a:srgbClr val="007AAA"/>
                </a:solidFill>
                <a:latin typeface="Helvetica Neue"/>
                <a:ea typeface="Helvetica Neue"/>
                <a:cs typeface="Helvetica Neue"/>
                <a:sym typeface="Helvetica Neue"/>
              </a:rPr>
              <a:t>Luke 10:27</a:t>
            </a:r>
            <a:r>
              <a:t> And he answering said, Thou shalt love the Lord thy God with all thy heart, and with all thy soul, and with all thy strength, and with all thy mind; and thy neighbour as thyself.</a:t>
            </a:r>
          </a:p>
          <a:p>
            <a:pPr algn="l" defTabSz="457200">
              <a:lnSpc>
                <a:spcPct val="120000"/>
              </a:lnSpc>
              <a:spcBef>
                <a:spcPts val="2100"/>
              </a:spcBef>
              <a:defRPr sz="2500" b="0">
                <a:latin typeface="Garamond"/>
                <a:ea typeface="Garamond"/>
                <a:cs typeface="Garamond"/>
                <a:sym typeface="Garamond"/>
              </a:defRPr>
            </a:pPr>
            <a:r>
              <a:rPr b="1">
                <a:solidFill>
                  <a:srgbClr val="007AAA"/>
                </a:solidFill>
                <a:latin typeface="Helvetica Neue"/>
                <a:ea typeface="Helvetica Neue"/>
                <a:cs typeface="Helvetica Neue"/>
                <a:sym typeface="Helvetica Neue"/>
              </a:rPr>
              <a:t>Rom. 13:9</a:t>
            </a:r>
            <a:r>
              <a:t> For this, Thou shalt not commit adultery, Thou shalt not kill, Thou shalt not steal, Thou shalt not bear false witness, Thou shalt not covet; and if </a:t>
            </a:r>
            <a:r>
              <a:rPr i="1"/>
              <a:t>there be</a:t>
            </a:r>
            <a:r>
              <a:t> any other commandment, it is briefly comprehended in this saying, namely, Thou shalt love thy neighbour as thyself.</a:t>
            </a:r>
          </a:p>
          <a:p>
            <a:pPr algn="l" defTabSz="457200">
              <a:lnSpc>
                <a:spcPct val="120000"/>
              </a:lnSpc>
              <a:spcBef>
                <a:spcPts val="2100"/>
              </a:spcBef>
              <a:defRPr sz="2500" b="0">
                <a:latin typeface="Garamond"/>
                <a:ea typeface="Garamond"/>
                <a:cs typeface="Garamond"/>
                <a:sym typeface="Garamond"/>
              </a:defRPr>
            </a:pPr>
            <a:r>
              <a:rPr b="1">
                <a:solidFill>
                  <a:srgbClr val="007AAA"/>
                </a:solidFill>
                <a:latin typeface="Helvetica Neue"/>
                <a:ea typeface="Helvetica Neue"/>
                <a:cs typeface="Helvetica Neue"/>
                <a:sym typeface="Helvetica Neue"/>
              </a:rPr>
              <a:t>Gal. 5:14</a:t>
            </a:r>
            <a:r>
              <a:t> For all the law is fulfilled in one word, </a:t>
            </a:r>
            <a:r>
              <a:rPr i="1"/>
              <a:t>even</a:t>
            </a:r>
            <a:r>
              <a:t> in this; Thou shalt love thy neighbour as thyself.</a:t>
            </a:r>
          </a:p>
          <a:p>
            <a:pPr algn="l" defTabSz="457200">
              <a:lnSpc>
                <a:spcPct val="120000"/>
              </a:lnSpc>
              <a:spcBef>
                <a:spcPts val="2100"/>
              </a:spcBef>
              <a:defRPr sz="2500" b="0">
                <a:latin typeface="Garamond"/>
                <a:ea typeface="Garamond"/>
                <a:cs typeface="Garamond"/>
                <a:sym typeface="Garamond"/>
              </a:defRPr>
            </a:pPr>
            <a:r>
              <a:rPr b="1">
                <a:solidFill>
                  <a:srgbClr val="007AAA"/>
                </a:solidFill>
                <a:latin typeface="Helvetica Neue"/>
                <a:ea typeface="Helvetica Neue"/>
                <a:cs typeface="Helvetica Neue"/>
                <a:sym typeface="Helvetica Neue"/>
              </a:rPr>
              <a:t>James 2:8</a:t>
            </a:r>
            <a:r>
              <a:t> If ye fulfil the royal law according to the scripture, Thou shalt love thy neighbour as thyself, ye do well:</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82"/>
                                        </p:tgtEl>
                                        <p:attrNameLst>
                                          <p:attrName>style.visibility</p:attrName>
                                        </p:attrNameLst>
                                      </p:cBhvr>
                                      <p:to>
                                        <p:strVal val="visible"/>
                                      </p:to>
                                    </p:set>
                                    <p:animEffect transition="in" filter="fade">
                                      <p:cBhvr>
                                        <p:cTn id="7" dur="1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Ye have heard that it hath been said, Thou shalt love thy neighbour, and hate thine enemy. But I say unto you, Love your enemies, bless them that curse you, do good to them that hate you, and pray for them which despitefully use you, and persecute you; "/>
          <p:cNvSpPr txBox="1"/>
          <p:nvPr/>
        </p:nvSpPr>
        <p:spPr>
          <a:xfrm>
            <a:off x="241026" y="1396999"/>
            <a:ext cx="12522748" cy="695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“Ye have heard that it hath been said, Thou shalt love thy neighbour, and hate thine enemy. But I say unto you, Love your enemies, bless them that curse you, do good to them that hate you, and pray for them which despitefully use you, and persecute you; That ye may be the children of your Father which is in heaven: for he maketh his sun to rise on the evil and on the good, and sendeth rain on the just and on the unjust. For if ye love them which love you, what reward have ye? do not even the publicans the same? And if ye salute your brethren only, what do ye more</a:t>
            </a:r>
            <a:r>
              <a:rPr i="1"/>
              <a:t> than others</a:t>
            </a:r>
            <a:r>
              <a:t>? do not even the publicans so? Be ye therefore perfect, even as your Father which is in heaven is perfect.”</a:t>
            </a:r>
            <a:r>
              <a:rPr sz="1400">
                <a:latin typeface="Helvetica Neue"/>
                <a:ea typeface="Helvetica Neue"/>
                <a:cs typeface="Helvetica Neue"/>
                <a:sym typeface="Helvetica Neue"/>
              </a:rPr>
              <a:t>                                 </a:t>
            </a:r>
            <a:r>
              <a:t>(Matthew 5:43–48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84"/>
                                        </p:tgtEl>
                                        <p:attrNameLst>
                                          <p:attrName>style.visibility</p:attrName>
                                        </p:attrNameLst>
                                      </p:cBhvr>
                                      <p:to>
                                        <p:strVal val="visible"/>
                                      </p:to>
                                    </p:set>
                                    <p:animEffect transition="in" filter="fade">
                                      <p:cBhvr>
                                        <p:cTn id="7" dur="1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Honour all men. Love the brotherhood. Fear God. Honour the king.”                                                                                                                       (1 Peter 2:17 KJV)"/>
          <p:cNvSpPr txBox="1"/>
          <p:nvPr/>
        </p:nvSpPr>
        <p:spPr>
          <a:xfrm>
            <a:off x="241026" y="359833"/>
            <a:ext cx="12522748" cy="1244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“Honour all</a:t>
            </a:r>
            <a:r>
              <a:rPr i="1"/>
              <a:t> men</a:t>
            </a:r>
            <a:r>
              <a:t>. Love the brotherhood. Fear God. Honour the king.”</a:t>
            </a:r>
            <a:r>
              <a:rPr sz="1400">
                <a:latin typeface="Helvetica Neue"/>
                <a:ea typeface="Helvetica Neue"/>
                <a:cs typeface="Helvetica Neue"/>
                <a:sym typeface="Helvetica Neue"/>
              </a:rPr>
              <a:t>                                                                                                                       </a:t>
            </a:r>
            <a:r>
              <a:t>(1 Peter 2:17 KJV)</a:t>
            </a:r>
          </a:p>
        </p:txBody>
      </p:sp>
      <p:sp>
        <p:nvSpPr>
          <p:cNvPr id="187" name="“Of the Jews five times received I forty stripes save one. Thrice was I beaten with rods, once was I stoned, thrice I suffered shipwreck, a night and a day I have been in the deep; In journeyings often, in perils of waters, in perils of robbers, in peril"/>
          <p:cNvSpPr txBox="1"/>
          <p:nvPr/>
        </p:nvSpPr>
        <p:spPr>
          <a:xfrm>
            <a:off x="885557" y="2300444"/>
            <a:ext cx="11590351" cy="6964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4000" b="0">
                <a:latin typeface="Garamond"/>
                <a:ea typeface="Garamond"/>
                <a:cs typeface="Garamond"/>
                <a:sym typeface="Garamond"/>
              </a:defRPr>
            </a:pPr>
            <a:r>
              <a:t>“Of the Jews five times received I forty</a:t>
            </a:r>
            <a:r>
              <a:rPr i="1"/>
              <a:t> stripes</a:t>
            </a:r>
            <a:r>
              <a:t> save one. Thrice was I beaten with rods, once was I stoned, thrice I suffered shipwreck, a night and a day I have been in the deep; </a:t>
            </a:r>
            <a:r>
              <a:rPr i="1"/>
              <a:t>In</a:t>
            </a:r>
            <a:r>
              <a:t> journeyings often, </a:t>
            </a:r>
            <a:r>
              <a:rPr i="1"/>
              <a:t>in</a:t>
            </a:r>
            <a:r>
              <a:t> perils of waters, </a:t>
            </a:r>
            <a:r>
              <a:rPr i="1"/>
              <a:t>in</a:t>
            </a:r>
            <a:r>
              <a:t> perils of robbers, </a:t>
            </a:r>
            <a:r>
              <a:rPr i="1"/>
              <a:t>in</a:t>
            </a:r>
            <a:r>
              <a:t> perils by</a:t>
            </a:r>
            <a:r>
              <a:rPr i="1"/>
              <a:t> mine own</a:t>
            </a:r>
            <a:r>
              <a:t> countrymen, </a:t>
            </a:r>
            <a:r>
              <a:rPr i="1"/>
              <a:t>in</a:t>
            </a:r>
            <a:r>
              <a:t> perils by the heathen, </a:t>
            </a:r>
            <a:r>
              <a:rPr i="1"/>
              <a:t>in</a:t>
            </a:r>
            <a:r>
              <a:t> perils in the city, </a:t>
            </a:r>
            <a:r>
              <a:rPr i="1"/>
              <a:t>in</a:t>
            </a:r>
            <a:r>
              <a:t> perils in the wilderness, </a:t>
            </a:r>
            <a:r>
              <a:rPr i="1"/>
              <a:t>in</a:t>
            </a:r>
            <a:r>
              <a:t> perils in the sea, </a:t>
            </a:r>
            <a:r>
              <a:rPr i="1"/>
              <a:t>in</a:t>
            </a:r>
            <a:r>
              <a:t> perils among false brethren; In weariness and painfulness, in watchings often, in hunger and thirst, in fastings often, in cold and nakedness. Beside those things that are without, that which cometh upon me daily, the care of all the churches.”</a:t>
            </a:r>
            <a:br>
              <a:rPr sz="1400">
                <a:latin typeface="Helvetica Neue"/>
                <a:ea typeface="Helvetica Neue"/>
                <a:cs typeface="Helvetica Neue"/>
                <a:sym typeface="Helvetica Neue"/>
              </a:rPr>
            </a:br>
            <a:r>
              <a:rPr sz="1400">
                <a:latin typeface="Helvetica Neue"/>
                <a:ea typeface="Helvetica Neue"/>
                <a:cs typeface="Helvetica Neue"/>
                <a:sym typeface="Helvetica Neue"/>
              </a:rPr>
              <a:t>                                                                                                           </a:t>
            </a:r>
            <a:r>
              <a:t>(2 Corinthians 11:24–28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86"/>
                                        </p:tgtEl>
                                        <p:attrNameLst>
                                          <p:attrName>style.visibility</p:attrName>
                                        </p:attrNameLst>
                                      </p:cBhvr>
                                      <p:to>
                                        <p:strVal val="visible"/>
                                      </p:to>
                                    </p:set>
                                    <p:animEffect transition="in" filter="fade">
                                      <p:cBhvr>
                                        <p:cTn id="7" dur="1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87"/>
                                        </p:tgtEl>
                                        <p:attrNameLst>
                                          <p:attrName>style.visibility</p:attrName>
                                        </p:attrNameLst>
                                      </p:cBhvr>
                                      <p:to>
                                        <p:strVal val="visible"/>
                                      </p:to>
                                    </p:set>
                                    <p:animEffect transition="in" filter="fade">
                                      <p:cBhvr>
                                        <p:cTn id="12" dur="1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7"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View of beach and sea from a grassy sand dune" descr="View of beach and sea from a grassy sand dune"/>
          <p:cNvPicPr>
            <a:picLocks noGrp="1"/>
          </p:cNvPicPr>
          <p:nvPr>
            <p:ph type="pic" idx="21"/>
          </p:nvPr>
        </p:nvPicPr>
        <p:blipFill>
          <a:blip r:embed="rId2"/>
          <a:srcRect b="6220"/>
          <a:stretch>
            <a:fillRect/>
          </a:stretch>
        </p:blipFill>
        <p:spPr>
          <a:xfrm>
            <a:off x="1625600" y="-44865"/>
            <a:ext cx="9753600" cy="6408539"/>
          </a:xfrm>
          <a:prstGeom prst="rect">
            <a:avLst/>
          </a:prstGeom>
        </p:spPr>
      </p:pic>
      <p:sp>
        <p:nvSpPr>
          <p:cNvPr id="190" name="“Extremism”"/>
          <p:cNvSpPr txBox="1">
            <a:spLocks noGrp="1"/>
          </p:cNvSpPr>
          <p:nvPr>
            <p:ph type="title"/>
          </p:nvPr>
        </p:nvSpPr>
        <p:spPr>
          <a:xfrm>
            <a:off x="1270000" y="6236327"/>
            <a:ext cx="10464800" cy="1422401"/>
          </a:xfrm>
          <a:prstGeom prst="rect">
            <a:avLst/>
          </a:prstGeom>
        </p:spPr>
        <p:txBody>
          <a:bodyPr/>
          <a:lstStyle/>
          <a:p>
            <a:r>
              <a:t>“Extremism”</a:t>
            </a:r>
          </a:p>
        </p:txBody>
      </p:sp>
      <p:sp>
        <p:nvSpPr>
          <p:cNvPr id="191" name="Which of God’s Commandments Are Extreme?"/>
          <p:cNvSpPr txBox="1">
            <a:spLocks noGrp="1"/>
          </p:cNvSpPr>
          <p:nvPr>
            <p:ph type="body" sz="quarter" idx="1"/>
          </p:nvPr>
        </p:nvSpPr>
        <p:spPr>
          <a:xfrm>
            <a:off x="1270000" y="8013700"/>
            <a:ext cx="10464800" cy="1422400"/>
          </a:xfrm>
          <a:prstGeom prst="rect">
            <a:avLst/>
          </a:prstGeom>
        </p:spPr>
        <p:txBody>
          <a:bodyPr/>
          <a:lstStyle>
            <a:lvl1pPr>
              <a:defRPr sz="4400"/>
            </a:lvl1pPr>
          </a:lstStyle>
          <a:p>
            <a:r>
              <a:t>Which of God’s Commandments Are Extreme?</a:t>
            </a:r>
          </a:p>
        </p:txBody>
      </p:sp>
      <p:pic>
        <p:nvPicPr>
          <p:cNvPr id="192" name="prohibit-2922453073.png" descr="prohibit-2922453073.png"/>
          <p:cNvPicPr>
            <a:picLocks noChangeAspect="1"/>
          </p:cNvPicPr>
          <p:nvPr/>
        </p:nvPicPr>
        <p:blipFill>
          <a:blip r:embed="rId3"/>
          <a:stretch>
            <a:fillRect/>
          </a:stretch>
        </p:blipFill>
        <p:spPr>
          <a:xfrm>
            <a:off x="4448264" y="525699"/>
            <a:ext cx="4788781" cy="441668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92"/>
                                        </p:tgtEl>
                                        <p:attrNameLst>
                                          <p:attrName>style.visibility</p:attrName>
                                        </p:attrNameLst>
                                      </p:cBhvr>
                                      <p:to>
                                        <p:strVal val="visible"/>
                                      </p:to>
                                    </p:set>
                                    <p:anim calcmode="lin" valueType="num">
                                      <p:cBhvr>
                                        <p:cTn id="7" dur="1000" fill="hold"/>
                                        <p:tgtEl>
                                          <p:spTgt spid="192"/>
                                        </p:tgtEl>
                                        <p:attrNameLst>
                                          <p:attrName>ppt_x</p:attrName>
                                        </p:attrNameLst>
                                      </p:cBhvr>
                                      <p:tavLst>
                                        <p:tav tm="0">
                                          <p:val>
                                            <p:strVal val="0-#ppt_w/2"/>
                                          </p:val>
                                        </p:tav>
                                        <p:tav tm="100000">
                                          <p:val>
                                            <p:strVal val="#ppt_x"/>
                                          </p:val>
                                        </p:tav>
                                      </p:tavLst>
                                    </p:anim>
                                    <p:anim calcmode="lin" valueType="num">
                                      <p:cBhvr>
                                        <p:cTn id="8" dur="1000" fill="hold"/>
                                        <p:tgtEl>
                                          <p:spTgt spid="1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Heron flying low over a beach with a short fence in the foreground" descr="Heron flying low over a beach with a short fence in the foreground"/>
          <p:cNvPicPr>
            <a:picLocks noGrp="1" noChangeAspect="1"/>
          </p:cNvPicPr>
          <p:nvPr>
            <p:ph type="pic" idx="21"/>
          </p:nvPr>
        </p:nvPicPr>
        <p:blipFill>
          <a:blip r:embed="rId2"/>
          <a:srcRect l="21656" r="19786"/>
          <a:stretch>
            <a:fillRect/>
          </a:stretch>
        </p:blipFill>
        <p:spPr>
          <a:xfrm>
            <a:off x="6961803" y="1599747"/>
            <a:ext cx="5849448" cy="7486990"/>
          </a:xfrm>
          <a:prstGeom prst="rect">
            <a:avLst/>
          </a:prstGeom>
        </p:spPr>
      </p:pic>
      <p:sp>
        <p:nvSpPr>
          <p:cNvPr id="125" name="“Extremism”"/>
          <p:cNvSpPr txBox="1">
            <a:spLocks noGrp="1"/>
          </p:cNvSpPr>
          <p:nvPr>
            <p:ph type="title"/>
          </p:nvPr>
        </p:nvSpPr>
        <p:spPr>
          <a:xfrm>
            <a:off x="3835400" y="159057"/>
            <a:ext cx="5334000" cy="1088775"/>
          </a:xfrm>
          <a:prstGeom prst="rect">
            <a:avLst/>
          </a:prstGeom>
        </p:spPr>
        <p:txBody>
          <a:bodyPr anchor="t"/>
          <a:lstStyle/>
          <a:p>
            <a:r>
              <a:t>“Extremism”</a:t>
            </a:r>
          </a:p>
        </p:txBody>
      </p:sp>
      <p:sp>
        <p:nvSpPr>
          <p:cNvPr id="126" name="Extreme- The utmost limit or degree that is supposable or tolerable; hence, furthest degree; any undue departure from the mean……"/>
          <p:cNvSpPr txBox="1">
            <a:spLocks noGrp="1"/>
          </p:cNvSpPr>
          <p:nvPr>
            <p:ph type="body" idx="1"/>
          </p:nvPr>
        </p:nvSpPr>
        <p:spPr>
          <a:xfrm>
            <a:off x="13478" y="1418530"/>
            <a:ext cx="6752179" cy="7667114"/>
          </a:xfrm>
          <a:prstGeom prst="rect">
            <a:avLst/>
          </a:prstGeom>
        </p:spPr>
        <p:txBody>
          <a:bodyPr/>
          <a:lstStyle/>
          <a:p>
            <a:pPr marL="498534" indent="-498534" algn="l" defTabSz="566674">
              <a:lnSpc>
                <a:spcPct val="110000"/>
              </a:lnSpc>
              <a:spcBef>
                <a:spcPts val="1100"/>
              </a:spcBef>
              <a:buSzPct val="145000"/>
              <a:buChar char="•"/>
              <a:defRPr sz="3589"/>
            </a:pPr>
            <a:r>
              <a:t>Extreme- The utmost limit or degree that is supposable or tolerable; hence, furthest degree; any undue departure from the mean…</a:t>
            </a:r>
          </a:p>
          <a:p>
            <a:pPr marL="498534" indent="-498534" algn="l" defTabSz="566674">
              <a:lnSpc>
                <a:spcPct val="110000"/>
              </a:lnSpc>
              <a:spcBef>
                <a:spcPts val="1100"/>
              </a:spcBef>
              <a:buSzPct val="145000"/>
              <a:buChar char="•"/>
              <a:defRPr sz="3589"/>
            </a:pPr>
            <a:r>
              <a:t>Extremist- A supporter of extreme doctrines or practice; one who holds extreme opinions…</a:t>
            </a:r>
          </a:p>
          <a:p>
            <a:pPr marL="498534" indent="-498534" algn="l" defTabSz="566674">
              <a:lnSpc>
                <a:spcPct val="110000"/>
              </a:lnSpc>
              <a:spcBef>
                <a:spcPts val="1100"/>
              </a:spcBef>
              <a:buSzPct val="145000"/>
              <a:buChar char="•"/>
              <a:defRPr sz="3589"/>
            </a:pPr>
            <a:r>
              <a:t>Extremism- the holding of extreme political or religious views; fanaticism…</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6"/>
                                        </p:tgtEl>
                                        <p:attrNameLst>
                                          <p:attrName>style.visibility</p:attrName>
                                        </p:attrNameLst>
                                      </p:cBhvr>
                                      <p:to>
                                        <p:strVal val="visible"/>
                                      </p:to>
                                    </p:set>
                                    <p:animEffect transition="in" filter="fade">
                                      <p:cBhvr>
                                        <p:cTn id="7" dur="1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Extremism"/>
          <p:cNvSpPr txBox="1">
            <a:spLocks noGrp="1"/>
          </p:cNvSpPr>
          <p:nvPr>
            <p:ph type="title"/>
          </p:nvPr>
        </p:nvSpPr>
        <p:spPr>
          <a:xfrm>
            <a:off x="952500" y="35323"/>
            <a:ext cx="11099800" cy="1256032"/>
          </a:xfrm>
          <a:prstGeom prst="rect">
            <a:avLst/>
          </a:prstGeom>
        </p:spPr>
        <p:txBody>
          <a:bodyPr/>
          <a:lstStyle>
            <a:lvl1pPr defTabSz="554990">
              <a:defRPr sz="7600"/>
            </a:lvl1pPr>
          </a:lstStyle>
          <a:p>
            <a:r>
              <a:t>Extremism</a:t>
            </a:r>
          </a:p>
        </p:txBody>
      </p:sp>
      <p:sp>
        <p:nvSpPr>
          <p:cNvPr id="129" name="The Problem of Extremism?……"/>
          <p:cNvSpPr txBox="1">
            <a:spLocks noGrp="1"/>
          </p:cNvSpPr>
          <p:nvPr>
            <p:ph type="body" idx="1"/>
          </p:nvPr>
        </p:nvSpPr>
        <p:spPr>
          <a:xfrm>
            <a:off x="22272" y="1294219"/>
            <a:ext cx="12744128" cy="8179361"/>
          </a:xfrm>
          <a:prstGeom prst="rect">
            <a:avLst/>
          </a:prstGeom>
        </p:spPr>
        <p:txBody>
          <a:bodyPr anchor="t"/>
          <a:lstStyle/>
          <a:p>
            <a:pPr marL="413384" indent="-413384" defTabSz="543305">
              <a:spcBef>
                <a:spcPts val="3900"/>
              </a:spcBef>
              <a:defRPr sz="2976"/>
            </a:pPr>
            <a:r>
              <a:t>The Problem of Extremism?…</a:t>
            </a:r>
          </a:p>
          <a:p>
            <a:pPr marL="826769" lvl="1" indent="-413384" defTabSz="543305">
              <a:spcBef>
                <a:spcPts val="3900"/>
              </a:spcBef>
              <a:defRPr sz="2976"/>
            </a:pPr>
            <a:r>
              <a:t>One of the biggest perceived issues we face as Christians is balance…</a:t>
            </a:r>
          </a:p>
          <a:p>
            <a:pPr marL="826769" lvl="1" indent="-413384" defTabSz="543305">
              <a:spcBef>
                <a:spcPts val="3900"/>
              </a:spcBef>
              <a:defRPr sz="2976"/>
            </a:pPr>
            <a:r>
              <a:t>However, our true dilemma should not be how we try to find balance, but how to avoid finding it…</a:t>
            </a:r>
          </a:p>
          <a:p>
            <a:pPr marL="826769" lvl="1" indent="-413384" defTabSz="543305">
              <a:spcBef>
                <a:spcPts val="3900"/>
              </a:spcBef>
              <a:defRPr sz="2976"/>
            </a:pPr>
            <a:r>
              <a:t>Part of the solution in avoiding balance is how we define </a:t>
            </a:r>
            <a:r>
              <a:rPr i="1"/>
              <a:t>extreme</a:t>
            </a:r>
            <a:r>
              <a:t> or </a:t>
            </a:r>
            <a:r>
              <a:rPr i="1"/>
              <a:t>extremism</a:t>
            </a:r>
            <a:r>
              <a:t>…</a:t>
            </a:r>
          </a:p>
          <a:p>
            <a:pPr marL="826769" lvl="1" indent="-413384" defTabSz="543305">
              <a:spcBef>
                <a:spcPts val="3900"/>
              </a:spcBef>
              <a:defRPr sz="2976"/>
            </a:pPr>
            <a:r>
              <a:t>The standard by which extreme or extremism is defined is problematic, because it is rooted in public perception or belief…</a:t>
            </a:r>
          </a:p>
          <a:p>
            <a:pPr marL="826769" lvl="1" indent="-413384" defTabSz="543305">
              <a:spcBef>
                <a:spcPts val="3900"/>
              </a:spcBef>
              <a:defRPr sz="2976"/>
            </a:pPr>
            <a:r>
              <a:t>We don’t want to appear outside the majority…</a:t>
            </a:r>
          </a:p>
          <a:p>
            <a:pPr marL="826769" lvl="1" indent="-413384" defTabSz="543305">
              <a:spcBef>
                <a:spcPts val="3900"/>
              </a:spcBef>
              <a:defRPr sz="2976"/>
            </a:pPr>
            <a:r>
              <a:t>It becomes all about </a:t>
            </a:r>
            <a:r>
              <a:rPr sz="3162" b="1"/>
              <a:t>perception</a:t>
            </a:r>
            <a:r>
              <a:rPr b="1"/>
              <a:t>, </a:t>
            </a:r>
            <a:r>
              <a:rPr sz="3255" b="1"/>
              <a:t>perception</a:t>
            </a:r>
            <a:r>
              <a:rPr b="1"/>
              <a:t>, </a:t>
            </a:r>
            <a:r>
              <a:rPr sz="3348" b="1"/>
              <a:t>perception</a:t>
            </a:r>
            <a:r>
              <a: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29">
                                            <p:bg/>
                                          </p:spTgt>
                                        </p:tgtEl>
                                        <p:attrNameLst>
                                          <p:attrName>style.visibility</p:attrName>
                                        </p:attrNameLst>
                                      </p:cBhvr>
                                      <p:to>
                                        <p:strVal val="visible"/>
                                      </p:to>
                                    </p:set>
                                    <p:animEffect transition="in" filter="fade">
                                      <p:cBhvr>
                                        <p:cTn id="7" dur="1500"/>
                                        <p:tgtEl>
                                          <p:spTgt spid="129">
                                            <p:bg/>
                                          </p:spTgt>
                                        </p:tgtEl>
                                      </p:cBhvr>
                                    </p:animEffect>
                                  </p:childTnLst>
                                </p:cTn>
                              </p:par>
                              <p:par>
                                <p:cTn id="8" presetID="10" presetClass="entr" presetSubtype="0" fill="hold" grpId="1" nodeType="withEffect">
                                  <p:stCondLst>
                                    <p:cond delay="0"/>
                                  </p:stCondLst>
                                  <p:iterate>
                                    <p:tmAbs val="0"/>
                                  </p:iterate>
                                  <p:childTnLst>
                                    <p:set>
                                      <p:cBhvr>
                                        <p:cTn id="9" fill="hold"/>
                                        <p:tgtEl>
                                          <p:spTgt spid="129">
                                            <p:txEl>
                                              <p:pRg st="0" end="0"/>
                                            </p:txEl>
                                          </p:spTgt>
                                        </p:tgtEl>
                                        <p:attrNameLst>
                                          <p:attrName>style.visibility</p:attrName>
                                        </p:attrNameLst>
                                      </p:cBhvr>
                                      <p:to>
                                        <p:strVal val="visible"/>
                                      </p:to>
                                    </p:set>
                                    <p:animEffect transition="in" filter="fade">
                                      <p:cBhvr>
                                        <p:cTn id="10" dur="1500"/>
                                        <p:tgtEl>
                                          <p:spTgt spid="1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29">
                                            <p:txEl>
                                              <p:pRg st="1" end="1"/>
                                            </p:txEl>
                                          </p:spTgt>
                                        </p:tgtEl>
                                        <p:attrNameLst>
                                          <p:attrName>style.visibility</p:attrName>
                                        </p:attrNameLst>
                                      </p:cBhvr>
                                      <p:to>
                                        <p:strVal val="visible"/>
                                      </p:to>
                                    </p:set>
                                    <p:animEffect transition="in" filter="fade">
                                      <p:cBhvr>
                                        <p:cTn id="15" dur="1500"/>
                                        <p:tgtEl>
                                          <p:spTgt spid="1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29">
                                            <p:txEl>
                                              <p:pRg st="2" end="2"/>
                                            </p:txEl>
                                          </p:spTgt>
                                        </p:tgtEl>
                                        <p:attrNameLst>
                                          <p:attrName>style.visibility</p:attrName>
                                        </p:attrNameLst>
                                      </p:cBhvr>
                                      <p:to>
                                        <p:strVal val="visible"/>
                                      </p:to>
                                    </p:set>
                                    <p:animEffect transition="in" filter="fade">
                                      <p:cBhvr>
                                        <p:cTn id="20" dur="1500"/>
                                        <p:tgtEl>
                                          <p:spTgt spid="1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1" nodeType="clickEffect">
                                  <p:stCondLst>
                                    <p:cond delay="0"/>
                                  </p:stCondLst>
                                  <p:iterate>
                                    <p:tmAbs val="0"/>
                                  </p:iterate>
                                  <p:childTnLst>
                                    <p:set>
                                      <p:cBhvr>
                                        <p:cTn id="24" fill="hold"/>
                                        <p:tgtEl>
                                          <p:spTgt spid="129">
                                            <p:txEl>
                                              <p:pRg st="3" end="3"/>
                                            </p:txEl>
                                          </p:spTgt>
                                        </p:tgtEl>
                                        <p:attrNameLst>
                                          <p:attrName>style.visibility</p:attrName>
                                        </p:attrNameLst>
                                      </p:cBhvr>
                                      <p:to>
                                        <p:strVal val="visible"/>
                                      </p:to>
                                    </p:set>
                                    <p:animEffect transition="in" filter="fade">
                                      <p:cBhvr>
                                        <p:cTn id="25" dur="1500"/>
                                        <p:tgtEl>
                                          <p:spTgt spid="12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29">
                                            <p:txEl>
                                              <p:pRg st="4" end="4"/>
                                            </p:txEl>
                                          </p:spTgt>
                                        </p:tgtEl>
                                        <p:attrNameLst>
                                          <p:attrName>style.visibility</p:attrName>
                                        </p:attrNameLst>
                                      </p:cBhvr>
                                      <p:to>
                                        <p:strVal val="visible"/>
                                      </p:to>
                                    </p:set>
                                    <p:animEffect transition="in" filter="fade">
                                      <p:cBhvr>
                                        <p:cTn id="30" dur="1500"/>
                                        <p:tgtEl>
                                          <p:spTgt spid="12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129">
                                            <p:txEl>
                                              <p:pRg st="5" end="5"/>
                                            </p:txEl>
                                          </p:spTgt>
                                        </p:tgtEl>
                                        <p:attrNameLst>
                                          <p:attrName>style.visibility</p:attrName>
                                        </p:attrNameLst>
                                      </p:cBhvr>
                                      <p:to>
                                        <p:strVal val="visible"/>
                                      </p:to>
                                    </p:set>
                                    <p:animEffect transition="in" filter="fade">
                                      <p:cBhvr>
                                        <p:cTn id="35" dur="1500"/>
                                        <p:tgtEl>
                                          <p:spTgt spid="12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129">
                                            <p:txEl>
                                              <p:pRg st="6" end="6"/>
                                            </p:txEl>
                                          </p:spTgt>
                                        </p:tgtEl>
                                        <p:attrNameLst>
                                          <p:attrName>style.visibility</p:attrName>
                                        </p:attrNameLst>
                                      </p:cBhvr>
                                      <p:to>
                                        <p:strVal val="visible"/>
                                      </p:to>
                                    </p:set>
                                    <p:animEffect transition="in" filter="fade">
                                      <p:cBhvr>
                                        <p:cTn id="40" dur="1500"/>
                                        <p:tgtEl>
                                          <p:spTgt spid="1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Extremism"/>
          <p:cNvSpPr txBox="1">
            <a:spLocks noGrp="1"/>
          </p:cNvSpPr>
          <p:nvPr>
            <p:ph type="title"/>
          </p:nvPr>
        </p:nvSpPr>
        <p:spPr>
          <a:xfrm>
            <a:off x="952500" y="35323"/>
            <a:ext cx="11099800" cy="1256032"/>
          </a:xfrm>
          <a:prstGeom prst="rect">
            <a:avLst/>
          </a:prstGeom>
        </p:spPr>
        <p:txBody>
          <a:bodyPr/>
          <a:lstStyle>
            <a:lvl1pPr defTabSz="554990">
              <a:defRPr sz="7600"/>
            </a:lvl1pPr>
          </a:lstStyle>
          <a:p>
            <a:r>
              <a:t>Extremism</a:t>
            </a:r>
          </a:p>
        </p:txBody>
      </p:sp>
      <p:sp>
        <p:nvSpPr>
          <p:cNvPr id="132" name="The Problem of Extremism?……"/>
          <p:cNvSpPr txBox="1">
            <a:spLocks noGrp="1"/>
          </p:cNvSpPr>
          <p:nvPr>
            <p:ph type="body" sz="half" idx="1"/>
          </p:nvPr>
        </p:nvSpPr>
        <p:spPr>
          <a:xfrm>
            <a:off x="39205" y="1497419"/>
            <a:ext cx="12744128" cy="2716883"/>
          </a:xfrm>
          <a:prstGeom prst="rect">
            <a:avLst/>
          </a:prstGeom>
        </p:spPr>
        <p:txBody>
          <a:bodyPr anchor="t"/>
          <a:lstStyle/>
          <a:p>
            <a:r>
              <a:t>The Problem of Extremism?…</a:t>
            </a:r>
          </a:p>
          <a:p>
            <a:pPr lvl="1"/>
            <a:r>
              <a:t>One thing that’s really sad about this is as Christians, we can actually convince ourselves, that the avoidance of extremism is advantageous to Christ’s cause…</a:t>
            </a:r>
          </a:p>
        </p:txBody>
      </p:sp>
      <p:grpSp>
        <p:nvGrpSpPr>
          <p:cNvPr id="137" name="Group"/>
          <p:cNvGrpSpPr/>
          <p:nvPr/>
        </p:nvGrpSpPr>
        <p:grpSpPr>
          <a:xfrm>
            <a:off x="-73558" y="4420365"/>
            <a:ext cx="12955011" cy="5261474"/>
            <a:chOff x="37" y="0"/>
            <a:chExt cx="12955009" cy="5261473"/>
          </a:xfrm>
        </p:grpSpPr>
        <p:pic>
          <p:nvPicPr>
            <p:cNvPr id="133" name="tyranny-of-the-majority-3060536895.jpeg" descr="tyranny-of-the-majority-3060536895.jpeg"/>
            <p:cNvPicPr>
              <a:picLocks/>
            </p:cNvPicPr>
            <p:nvPr/>
          </p:nvPicPr>
          <p:blipFill>
            <a:blip r:embed="rId2"/>
            <a:srcRect t="39313" r="890"/>
            <a:stretch>
              <a:fillRect/>
            </a:stretch>
          </p:blipFill>
          <p:spPr>
            <a:xfrm>
              <a:off x="197393" y="0"/>
              <a:ext cx="12757655" cy="5261474"/>
            </a:xfrm>
            <a:prstGeom prst="rect">
              <a:avLst/>
            </a:prstGeom>
            <a:ln w="12700" cap="flat">
              <a:noFill/>
              <a:miter lim="400000"/>
            </a:ln>
            <a:effectLst/>
          </p:spPr>
        </p:pic>
        <p:grpSp>
          <p:nvGrpSpPr>
            <p:cNvPr id="136" name="Group"/>
            <p:cNvGrpSpPr/>
            <p:nvPr/>
          </p:nvGrpSpPr>
          <p:grpSpPr>
            <a:xfrm>
              <a:off x="37" y="0"/>
              <a:ext cx="9209003" cy="4416679"/>
              <a:chOff x="37" y="0"/>
              <a:chExt cx="9209001" cy="4416678"/>
            </a:xfrm>
          </p:grpSpPr>
          <p:pic>
            <p:nvPicPr>
              <p:cNvPr id="134" name="iStock_000016285077XSmall1-777089475.jpeg" descr="iStock_000016285077XSmall1-777089475.jpeg"/>
              <p:cNvPicPr>
                <a:picLocks noChangeAspect="1"/>
              </p:cNvPicPr>
              <p:nvPr/>
            </p:nvPicPr>
            <p:blipFill>
              <a:blip r:embed="rId3"/>
              <a:srcRect l="6190" t="30291" b="20462"/>
              <a:stretch>
                <a:fillRect/>
              </a:stretch>
            </p:blipFill>
            <p:spPr>
              <a:xfrm flipH="1">
                <a:off x="37" y="1514847"/>
                <a:ext cx="5063333" cy="1763705"/>
              </a:xfrm>
              <a:custGeom>
                <a:avLst/>
                <a:gdLst/>
                <a:ahLst/>
                <a:cxnLst>
                  <a:cxn ang="0">
                    <a:pos x="wd2" y="hd2"/>
                  </a:cxn>
                  <a:cxn ang="5400000">
                    <a:pos x="wd2" y="hd2"/>
                  </a:cxn>
                  <a:cxn ang="10800000">
                    <a:pos x="wd2" y="hd2"/>
                  </a:cxn>
                  <a:cxn ang="16200000">
                    <a:pos x="wd2" y="hd2"/>
                  </a:cxn>
                </a:cxnLst>
                <a:rect l="0" t="0" r="r" b="b"/>
                <a:pathLst>
                  <a:path w="21600" h="21544" extrusionOk="0">
                    <a:moveTo>
                      <a:pt x="8108" y="1"/>
                    </a:moveTo>
                    <a:cubicBezTo>
                      <a:pt x="7771" y="-15"/>
                      <a:pt x="7585" y="348"/>
                      <a:pt x="7331" y="1305"/>
                    </a:cubicBezTo>
                    <a:cubicBezTo>
                      <a:pt x="7108" y="2143"/>
                      <a:pt x="7077" y="2198"/>
                      <a:pt x="6804" y="2294"/>
                    </a:cubicBezTo>
                    <a:cubicBezTo>
                      <a:pt x="6645" y="2350"/>
                      <a:pt x="6055" y="2343"/>
                      <a:pt x="5492" y="2279"/>
                    </a:cubicBezTo>
                    <a:cubicBezTo>
                      <a:pt x="4929" y="2215"/>
                      <a:pt x="4061" y="2202"/>
                      <a:pt x="3564" y="2250"/>
                    </a:cubicBezTo>
                    <a:cubicBezTo>
                      <a:pt x="2510" y="2353"/>
                      <a:pt x="2355" y="2353"/>
                      <a:pt x="1158" y="2202"/>
                    </a:cubicBezTo>
                    <a:cubicBezTo>
                      <a:pt x="105" y="2068"/>
                      <a:pt x="0" y="2140"/>
                      <a:pt x="0" y="3045"/>
                    </a:cubicBezTo>
                    <a:cubicBezTo>
                      <a:pt x="0" y="4704"/>
                      <a:pt x="447" y="5134"/>
                      <a:pt x="3042" y="5959"/>
                    </a:cubicBezTo>
                    <a:cubicBezTo>
                      <a:pt x="3465" y="6093"/>
                      <a:pt x="4003" y="6310"/>
                      <a:pt x="4238" y="6443"/>
                    </a:cubicBezTo>
                    <a:cubicBezTo>
                      <a:pt x="4473" y="6577"/>
                      <a:pt x="4963" y="6780"/>
                      <a:pt x="5326" y="6894"/>
                    </a:cubicBezTo>
                    <a:cubicBezTo>
                      <a:pt x="5690" y="7009"/>
                      <a:pt x="6006" y="7160"/>
                      <a:pt x="6031" y="7234"/>
                    </a:cubicBezTo>
                    <a:cubicBezTo>
                      <a:pt x="6055" y="7307"/>
                      <a:pt x="5951" y="8107"/>
                      <a:pt x="5800" y="9013"/>
                    </a:cubicBezTo>
                    <a:cubicBezTo>
                      <a:pt x="5500" y="10817"/>
                      <a:pt x="5441" y="11555"/>
                      <a:pt x="5550" y="12144"/>
                    </a:cubicBezTo>
                    <a:cubicBezTo>
                      <a:pt x="5654" y="12710"/>
                      <a:pt x="5935" y="13195"/>
                      <a:pt x="6234" y="13322"/>
                    </a:cubicBezTo>
                    <a:cubicBezTo>
                      <a:pt x="6378" y="13384"/>
                      <a:pt x="6579" y="13531"/>
                      <a:pt x="6681" y="13652"/>
                    </a:cubicBezTo>
                    <a:cubicBezTo>
                      <a:pt x="6831" y="13832"/>
                      <a:pt x="6854" y="13917"/>
                      <a:pt x="6801" y="14098"/>
                    </a:cubicBezTo>
                    <a:cubicBezTo>
                      <a:pt x="6765" y="14221"/>
                      <a:pt x="6642" y="14367"/>
                      <a:pt x="6527" y="14423"/>
                    </a:cubicBezTo>
                    <a:cubicBezTo>
                      <a:pt x="6226" y="14568"/>
                      <a:pt x="5685" y="15527"/>
                      <a:pt x="5289" y="16619"/>
                    </a:cubicBezTo>
                    <a:cubicBezTo>
                      <a:pt x="4990" y="17443"/>
                      <a:pt x="4939" y="17672"/>
                      <a:pt x="4878" y="18461"/>
                    </a:cubicBezTo>
                    <a:cubicBezTo>
                      <a:pt x="4791" y="19575"/>
                      <a:pt x="4865" y="20442"/>
                      <a:pt x="5106" y="21132"/>
                    </a:cubicBezTo>
                    <a:cubicBezTo>
                      <a:pt x="5247" y="21535"/>
                      <a:pt x="5299" y="21585"/>
                      <a:pt x="5499" y="21520"/>
                    </a:cubicBezTo>
                    <a:cubicBezTo>
                      <a:pt x="5763" y="21435"/>
                      <a:pt x="6347" y="20736"/>
                      <a:pt x="6859" y="19891"/>
                    </a:cubicBezTo>
                    <a:cubicBezTo>
                      <a:pt x="8017" y="17978"/>
                      <a:pt x="8410" y="17541"/>
                      <a:pt x="9539" y="16934"/>
                    </a:cubicBezTo>
                    <a:cubicBezTo>
                      <a:pt x="9946" y="16715"/>
                      <a:pt x="10413" y="16432"/>
                      <a:pt x="10578" y="16304"/>
                    </a:cubicBezTo>
                    <a:cubicBezTo>
                      <a:pt x="10743" y="16175"/>
                      <a:pt x="10960" y="16071"/>
                      <a:pt x="11059" y="16071"/>
                    </a:cubicBezTo>
                    <a:cubicBezTo>
                      <a:pt x="11317" y="16071"/>
                      <a:pt x="12162" y="15508"/>
                      <a:pt x="12466" y="15136"/>
                    </a:cubicBezTo>
                    <a:cubicBezTo>
                      <a:pt x="12788" y="14740"/>
                      <a:pt x="13110" y="14113"/>
                      <a:pt x="13548" y="13022"/>
                    </a:cubicBezTo>
                    <a:cubicBezTo>
                      <a:pt x="13994" y="11909"/>
                      <a:pt x="14272" y="11494"/>
                      <a:pt x="14967" y="10913"/>
                    </a:cubicBezTo>
                    <a:cubicBezTo>
                      <a:pt x="16389" y="9725"/>
                      <a:pt x="17631" y="9808"/>
                      <a:pt x="20532" y="11282"/>
                    </a:cubicBezTo>
                    <a:cubicBezTo>
                      <a:pt x="20954" y="11496"/>
                      <a:pt x="21366" y="11672"/>
                      <a:pt x="21449" y="11674"/>
                    </a:cubicBezTo>
                    <a:lnTo>
                      <a:pt x="21600" y="11679"/>
                    </a:lnTo>
                    <a:lnTo>
                      <a:pt x="21600" y="6056"/>
                    </a:lnTo>
                    <a:lnTo>
                      <a:pt x="21600" y="427"/>
                    </a:lnTo>
                    <a:lnTo>
                      <a:pt x="19612" y="476"/>
                    </a:lnTo>
                    <a:cubicBezTo>
                      <a:pt x="18519" y="501"/>
                      <a:pt x="17244" y="456"/>
                      <a:pt x="16776" y="379"/>
                    </a:cubicBezTo>
                    <a:cubicBezTo>
                      <a:pt x="16106" y="268"/>
                      <a:pt x="15805" y="286"/>
                      <a:pt x="15351" y="471"/>
                    </a:cubicBezTo>
                    <a:cubicBezTo>
                      <a:pt x="14319" y="891"/>
                      <a:pt x="13822" y="957"/>
                      <a:pt x="13323" y="738"/>
                    </a:cubicBezTo>
                    <a:cubicBezTo>
                      <a:pt x="12992" y="592"/>
                      <a:pt x="12545" y="559"/>
                      <a:pt x="11787" y="626"/>
                    </a:cubicBezTo>
                    <a:cubicBezTo>
                      <a:pt x="10628" y="729"/>
                      <a:pt x="9243" y="525"/>
                      <a:pt x="8504" y="136"/>
                    </a:cubicBezTo>
                    <a:cubicBezTo>
                      <a:pt x="8350" y="55"/>
                      <a:pt x="8220" y="6"/>
                      <a:pt x="8108" y="1"/>
                    </a:cubicBezTo>
                    <a:close/>
                  </a:path>
                </a:pathLst>
              </a:custGeom>
              <a:ln w="12700" cap="flat">
                <a:noFill/>
                <a:miter lim="400000"/>
              </a:ln>
              <a:effectLst/>
            </p:spPr>
          </p:pic>
          <p:pic>
            <p:nvPicPr>
              <p:cNvPr id="135" name="prohibit-2922453073.png" descr="prohibit-2922453073.png"/>
              <p:cNvPicPr>
                <a:picLocks noChangeAspect="1"/>
              </p:cNvPicPr>
              <p:nvPr/>
            </p:nvPicPr>
            <p:blipFill>
              <a:blip r:embed="rId4"/>
              <a:stretch>
                <a:fillRect/>
              </a:stretch>
            </p:blipFill>
            <p:spPr>
              <a:xfrm>
                <a:off x="4420259" y="0"/>
                <a:ext cx="4788781" cy="4416679"/>
              </a:xfrm>
              <a:prstGeom prst="rect">
                <a:avLst/>
              </a:prstGeom>
              <a:ln w="12700" cap="flat">
                <a:noFill/>
                <a:miter lim="400000"/>
              </a:ln>
              <a:effectLst/>
            </p:spPr>
          </p:pic>
        </p:grpSp>
      </p:gr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32">
                                            <p:txEl>
                                              <p:pRg st="1" end="1"/>
                                            </p:txEl>
                                          </p:spTgt>
                                        </p:tgtEl>
                                        <p:attrNameLst>
                                          <p:attrName>style.visibility</p:attrName>
                                        </p:attrNameLst>
                                      </p:cBhvr>
                                      <p:to>
                                        <p:strVal val="visible"/>
                                      </p:to>
                                    </p:set>
                                    <p:animEffect transition="in" filter="fade">
                                      <p:cBhvr>
                                        <p:cTn id="7" dur="1500"/>
                                        <p:tgtEl>
                                          <p:spTgt spid="132">
                                            <p:txEl>
                                              <p:pRg st="1" end="1"/>
                                            </p:txEl>
                                          </p:spTgt>
                                        </p:tgtEl>
                                      </p:cBhvr>
                                    </p:animEffect>
                                  </p:childTnLst>
                                </p:cTn>
                              </p:par>
                            </p:childTnLst>
                          </p:cTn>
                        </p:par>
                        <p:par>
                          <p:cTn id="8" fill="hold">
                            <p:stCondLst>
                              <p:cond delay="1500"/>
                            </p:stCondLst>
                            <p:childTnLst>
                              <p:par>
                                <p:cTn id="9" presetID="2" presetClass="entr" presetSubtype="8" fill="hold" grpId="2" nodeType="afterEffect">
                                  <p:stCondLst>
                                    <p:cond delay="0"/>
                                  </p:stCondLst>
                                  <p:iterate>
                                    <p:tmAbs val="0"/>
                                  </p:iterate>
                                  <p:childTnLst>
                                    <p:set>
                                      <p:cBhvr>
                                        <p:cTn id="10" fill="hold"/>
                                        <p:tgtEl>
                                          <p:spTgt spid="137"/>
                                        </p:tgtEl>
                                        <p:attrNameLst>
                                          <p:attrName>style.visibility</p:attrName>
                                        </p:attrNameLst>
                                      </p:cBhvr>
                                      <p:to>
                                        <p:strVal val="visible"/>
                                      </p:to>
                                    </p:set>
                                    <p:anim calcmode="lin" valueType="num">
                                      <p:cBhvr>
                                        <p:cTn id="11" dur="1000" fill="hold"/>
                                        <p:tgtEl>
                                          <p:spTgt spid="137"/>
                                        </p:tgtEl>
                                        <p:attrNameLst>
                                          <p:attrName>ppt_x</p:attrName>
                                        </p:attrNameLst>
                                      </p:cBhvr>
                                      <p:tavLst>
                                        <p:tav tm="0">
                                          <p:val>
                                            <p:strVal val="0-#ppt_w/2"/>
                                          </p:val>
                                        </p:tav>
                                        <p:tav tm="100000">
                                          <p:val>
                                            <p:strVal val="#ppt_x"/>
                                          </p:val>
                                        </p:tav>
                                      </p:tavLst>
                                    </p:anim>
                                    <p:anim calcmode="lin" valueType="num">
                                      <p:cBhvr>
                                        <p:cTn id="12" dur="10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build="p" bldLvl="5" animBg="1" advAuto="0"/>
      <p:bldP spid="137"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Is Perceived Extremism Actual Faithfulness…”"/>
          <p:cNvSpPr txBox="1">
            <a:spLocks noGrp="1"/>
          </p:cNvSpPr>
          <p:nvPr>
            <p:ph type="body" idx="22"/>
          </p:nvPr>
        </p:nvSpPr>
        <p:spPr>
          <a:xfrm>
            <a:off x="1270000" y="263054"/>
            <a:ext cx="10464800" cy="4751062"/>
          </a:xfrm>
          <a:prstGeom prst="rect">
            <a:avLst/>
          </a:prstGeom>
        </p:spPr>
        <p:txBody>
          <a:bodyPr/>
          <a:lstStyle>
            <a:lvl1pPr>
              <a:defRPr sz="10000"/>
            </a:lvl1pPr>
          </a:lstStyle>
          <a:p>
            <a:r>
              <a:t>“Is Perceived Extremism Actual Faithfulness…” </a:t>
            </a:r>
          </a:p>
        </p:txBody>
      </p:sp>
      <p:sp>
        <p:nvSpPr>
          <p:cNvPr id="140" name="?"/>
          <p:cNvSpPr txBox="1"/>
          <p:nvPr/>
        </p:nvSpPr>
        <p:spPr>
          <a:xfrm>
            <a:off x="5386069" y="4557483"/>
            <a:ext cx="2232661" cy="4651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0000"/>
            </a:lvl1pPr>
          </a:lstStyle>
          <a:p>
            <a:r>
              <a: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0"/>
                                        </p:tgtEl>
                                        <p:attrNameLst>
                                          <p:attrName>style.visibility</p:attrName>
                                        </p:attrNameLst>
                                      </p:cBhvr>
                                      <p:to>
                                        <p:strVal val="visible"/>
                                      </p:to>
                                    </p:set>
                                    <p:animEffect transition="in" filter="fade">
                                      <p:cBhvr>
                                        <p:cTn id="7" dur="1500"/>
                                        <p:tgtEl>
                                          <p:spTgt spid="140"/>
                                        </p:tgtEl>
                                      </p:cBhvr>
                                    </p:animEffect>
                                  </p:childTnLst>
                                </p:cTn>
                              </p:par>
                            </p:childTnLst>
                          </p:cTn>
                        </p:par>
                        <p:par>
                          <p:cTn id="8" fill="hold">
                            <p:stCondLst>
                              <p:cond delay="1500"/>
                            </p:stCondLst>
                            <p:childTnLst>
                              <p:par>
                                <p:cTn id="9" presetID="10" presetClass="entr" fill="hold" grpId="2" nodeType="afterEffect">
                                  <p:stCondLst>
                                    <p:cond delay="200"/>
                                  </p:stCondLst>
                                  <p:iterate>
                                    <p:tmAbs val="0"/>
                                  </p:iterate>
                                  <p:childTnLst>
                                    <p:set>
                                      <p:cBhvr>
                                        <p:cTn id="10" fill="hold"/>
                                        <p:tgtEl>
                                          <p:spTgt spid="139"/>
                                        </p:tgtEl>
                                        <p:attrNameLst>
                                          <p:attrName>style.visibility</p:attrName>
                                        </p:attrNameLst>
                                      </p:cBhvr>
                                      <p:to>
                                        <p:strVal val="visible"/>
                                      </p:to>
                                    </p:set>
                                    <p:animEffect transition="in" filter="fade">
                                      <p:cBhvr>
                                        <p:cTn id="11" dur="1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2" animBg="1" advAuto="0"/>
      <p:bldP spid="140"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Extremism"/>
          <p:cNvSpPr txBox="1">
            <a:spLocks noGrp="1"/>
          </p:cNvSpPr>
          <p:nvPr>
            <p:ph type="title"/>
          </p:nvPr>
        </p:nvSpPr>
        <p:spPr>
          <a:xfrm>
            <a:off x="952500" y="35323"/>
            <a:ext cx="11099800" cy="1256032"/>
          </a:xfrm>
          <a:prstGeom prst="rect">
            <a:avLst/>
          </a:prstGeom>
        </p:spPr>
        <p:txBody>
          <a:bodyPr/>
          <a:lstStyle>
            <a:lvl1pPr defTabSz="554990">
              <a:defRPr sz="7600"/>
            </a:lvl1pPr>
          </a:lstStyle>
          <a:p>
            <a:r>
              <a:t>Extremism</a:t>
            </a:r>
          </a:p>
        </p:txBody>
      </p:sp>
      <p:sp>
        <p:nvSpPr>
          <p:cNvPr id="143" name="The Problem of Extremism?……"/>
          <p:cNvSpPr txBox="1">
            <a:spLocks noGrp="1"/>
          </p:cNvSpPr>
          <p:nvPr>
            <p:ph type="body" idx="1"/>
          </p:nvPr>
        </p:nvSpPr>
        <p:spPr>
          <a:xfrm>
            <a:off x="39205" y="1497419"/>
            <a:ext cx="12744128" cy="8179361"/>
          </a:xfrm>
          <a:prstGeom prst="rect">
            <a:avLst/>
          </a:prstGeom>
        </p:spPr>
        <p:txBody>
          <a:bodyPr anchor="t"/>
          <a:lstStyle/>
          <a:p>
            <a:r>
              <a:t>The Problem of Extremism?…</a:t>
            </a:r>
          </a:p>
          <a:p>
            <a:pPr lvl="1"/>
            <a:r>
              <a:t>Was Noah building the Ark an “extreme” or “faithful” act?</a:t>
            </a:r>
          </a:p>
          <a:p>
            <a:pPr lvl="2"/>
            <a:r>
              <a:t>(Gen 6:14)…</a:t>
            </a:r>
          </a:p>
          <a:p>
            <a:pPr lvl="2"/>
            <a:r>
              <a:t>“By faith Noah, being warned of God of things not seen as yet, moved with fear, prepared an ark to the saving of his house; by the which he condemned the world, and became heir of the righteousness which is by faith.”</a:t>
            </a:r>
            <a:br>
              <a:rPr sz="1400"/>
            </a:br>
            <a:r>
              <a:rPr sz="1400"/>
              <a:t>                                                                                                                                        </a:t>
            </a:r>
            <a:r>
              <a:t>(Hebrews 11:7 KJV)</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3">
                                            <p:txEl>
                                              <p:pRg st="1" end="1"/>
                                            </p:txEl>
                                          </p:spTgt>
                                        </p:tgtEl>
                                        <p:attrNameLst>
                                          <p:attrName>style.visibility</p:attrName>
                                        </p:attrNameLst>
                                      </p:cBhvr>
                                      <p:to>
                                        <p:strVal val="visible"/>
                                      </p:to>
                                    </p:set>
                                    <p:animEffect transition="in" filter="fade">
                                      <p:cBhvr>
                                        <p:cTn id="7" dur="1500"/>
                                        <p:tgtEl>
                                          <p:spTgt spid="143">
                                            <p:txEl>
                                              <p:pRg st="1" end="1"/>
                                            </p:txEl>
                                          </p:spTgt>
                                        </p:tgtEl>
                                      </p:cBhvr>
                                    </p:animEffect>
                                  </p:childTnLst>
                                </p:cTn>
                              </p:par>
                            </p:childTnLst>
                          </p:cTn>
                        </p:par>
                        <p:par>
                          <p:cTn id="8" fill="hold">
                            <p:stCondLst>
                              <p:cond delay="1500"/>
                            </p:stCondLst>
                            <p:childTnLst>
                              <p:par>
                                <p:cTn id="9" presetID="10" presetClass="entr" fill="hold" grpId="1" nodeType="afterEffect">
                                  <p:stCondLst>
                                    <p:cond delay="0"/>
                                  </p:stCondLst>
                                  <p:iterate>
                                    <p:tmAbs val="0"/>
                                  </p:iterate>
                                  <p:childTnLst>
                                    <p:set>
                                      <p:cBhvr>
                                        <p:cTn id="10" fill="hold"/>
                                        <p:tgtEl>
                                          <p:spTgt spid="143">
                                            <p:txEl>
                                              <p:pRg st="2" end="2"/>
                                            </p:txEl>
                                          </p:spTgt>
                                        </p:tgtEl>
                                        <p:attrNameLst>
                                          <p:attrName>style.visibility</p:attrName>
                                        </p:attrNameLst>
                                      </p:cBhvr>
                                      <p:to>
                                        <p:strVal val="visible"/>
                                      </p:to>
                                    </p:set>
                                    <p:animEffect transition="in" filter="fade">
                                      <p:cBhvr>
                                        <p:cTn id="11" dur="1500"/>
                                        <p:tgtEl>
                                          <p:spTgt spid="14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1" nodeType="clickEffect">
                                  <p:stCondLst>
                                    <p:cond delay="0"/>
                                  </p:stCondLst>
                                  <p:iterate>
                                    <p:tmAbs val="0"/>
                                  </p:iterate>
                                  <p:childTnLst>
                                    <p:set>
                                      <p:cBhvr>
                                        <p:cTn id="15" fill="hold"/>
                                        <p:tgtEl>
                                          <p:spTgt spid="143">
                                            <p:txEl>
                                              <p:pRg st="3" end="3"/>
                                            </p:txEl>
                                          </p:spTgt>
                                        </p:tgtEl>
                                        <p:attrNameLst>
                                          <p:attrName>style.visibility</p:attrName>
                                        </p:attrNameLst>
                                      </p:cBhvr>
                                      <p:to>
                                        <p:strVal val="visible"/>
                                      </p:to>
                                    </p:set>
                                    <p:animEffect transition="in" filter="fade">
                                      <p:cBhvr>
                                        <p:cTn id="16" dur="1500"/>
                                        <p:tgtEl>
                                          <p:spTgt spid="1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But of that day and hour knoweth no man, no, not the angels of heaven, but my Father only. But as the days of Noe were, so shall also the coming of the Son of man be. For as in the days that were before the flood they were eating and drinking, marrying "/>
          <p:cNvSpPr txBox="1"/>
          <p:nvPr/>
        </p:nvSpPr>
        <p:spPr>
          <a:xfrm>
            <a:off x="107535" y="229878"/>
            <a:ext cx="12522748" cy="3705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600" b="0">
                <a:latin typeface="Garamond"/>
                <a:ea typeface="Garamond"/>
                <a:cs typeface="Garamond"/>
                <a:sym typeface="Garamond"/>
              </a:defRPr>
            </a:pPr>
            <a:r>
              <a:t>“But of that day and hour knoweth no</a:t>
            </a:r>
            <a:r>
              <a:rPr i="1"/>
              <a:t> man</a:t>
            </a:r>
            <a:r>
              <a:t>, no, not the angels of heaven, but my Father only. But as the days of Noe</a:t>
            </a:r>
            <a:r>
              <a:rPr i="1"/>
              <a:t> were</a:t>
            </a:r>
            <a:r>
              <a:t>, so shall also the coming of the Son of man be. For as in the days that were before the flood they were eating and drinking, marrying and giving in marriage, until the day that Noe entered into the ark, And knew not until the flood came, and took them all away; so shall also the coming of the Son of man be.”</a:t>
            </a:r>
            <a:r>
              <a:rPr>
                <a:latin typeface="Helvetica Neue"/>
                <a:ea typeface="Helvetica Neue"/>
                <a:cs typeface="Helvetica Neue"/>
                <a:sym typeface="Helvetica Neue"/>
              </a:rPr>
              <a:t>                           </a:t>
            </a:r>
            <a:r>
              <a:t>(Matthew 24:36–39 KJV)</a:t>
            </a:r>
          </a:p>
        </p:txBody>
      </p:sp>
      <p:grpSp>
        <p:nvGrpSpPr>
          <p:cNvPr id="148" name="Group"/>
          <p:cNvGrpSpPr/>
          <p:nvPr/>
        </p:nvGrpSpPr>
        <p:grpSpPr>
          <a:xfrm>
            <a:off x="1096511" y="4026669"/>
            <a:ext cx="11567639" cy="3434954"/>
            <a:chOff x="0" y="0"/>
            <a:chExt cx="11567637" cy="3434953"/>
          </a:xfrm>
        </p:grpSpPr>
        <p:sp>
          <p:nvSpPr>
            <p:cNvPr id="146" name="“They did eat, they drank, they married wives, they were given in marriage, until the day that Noe entered into the ark, and the flood came, and destroyed them all.”                                                                                         "/>
            <p:cNvSpPr txBox="1"/>
            <p:nvPr/>
          </p:nvSpPr>
          <p:spPr>
            <a:xfrm>
              <a:off x="1039652" y="1296375"/>
              <a:ext cx="10527986" cy="21385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defTabSz="457200">
                <a:defRPr sz="3600" b="0">
                  <a:latin typeface="Garamond"/>
                  <a:ea typeface="Garamond"/>
                  <a:cs typeface="Garamond"/>
                  <a:sym typeface="Garamond"/>
                </a:defRPr>
              </a:pPr>
              <a:r>
                <a:t>“They did eat, they drank, they married wives, they were given in marriage, until the day that Noe entered into the ark, and the flood came, </a:t>
              </a:r>
              <a:r>
                <a:rPr b="1">
                  <a:solidFill>
                    <a:schemeClr val="accent5">
                      <a:hueOff val="-82419"/>
                      <a:satOff val="-9513"/>
                      <a:lumOff val="-16343"/>
                    </a:schemeClr>
                  </a:solidFill>
                </a:rPr>
                <a:t>and destroyed them all.</a:t>
              </a:r>
              <a:r>
                <a:t>”</a:t>
              </a:r>
              <a:r>
                <a:rPr sz="1400">
                  <a:latin typeface="Helvetica Neue"/>
                  <a:ea typeface="Helvetica Neue"/>
                  <a:cs typeface="Helvetica Neue"/>
                  <a:sym typeface="Helvetica Neue"/>
                </a:rPr>
                <a:t>                                              </a:t>
              </a:r>
              <a:br>
                <a:rPr sz="1400">
                  <a:latin typeface="Helvetica Neue"/>
                  <a:ea typeface="Helvetica Neue"/>
                  <a:cs typeface="Helvetica Neue"/>
                  <a:sym typeface="Helvetica Neue"/>
                </a:rPr>
              </a:br>
              <a:r>
                <a:rPr sz="1400">
                  <a:latin typeface="Helvetica Neue"/>
                  <a:ea typeface="Helvetica Neue"/>
                  <a:cs typeface="Helvetica Neue"/>
                  <a:sym typeface="Helvetica Neue"/>
                </a:rPr>
                <a:t>                                                                                                                                       </a:t>
              </a:r>
              <a:r>
                <a:t>(Luke 17:27 KJV)</a:t>
              </a:r>
            </a:p>
          </p:txBody>
        </p:sp>
        <p:sp>
          <p:nvSpPr>
            <p:cNvPr id="147" name="Line"/>
            <p:cNvSpPr/>
            <p:nvPr/>
          </p:nvSpPr>
          <p:spPr>
            <a:xfrm>
              <a:off x="0" y="0"/>
              <a:ext cx="907084" cy="2225178"/>
            </a:xfrm>
            <a:custGeom>
              <a:avLst/>
              <a:gdLst/>
              <a:ahLst/>
              <a:cxnLst>
                <a:cxn ang="0">
                  <a:pos x="wd2" y="hd2"/>
                </a:cxn>
                <a:cxn ang="5400000">
                  <a:pos x="wd2" y="hd2"/>
                </a:cxn>
                <a:cxn ang="10800000">
                  <a:pos x="wd2" y="hd2"/>
                </a:cxn>
                <a:cxn ang="16200000">
                  <a:pos x="wd2" y="hd2"/>
                </a:cxn>
              </a:cxnLst>
              <a:rect l="0" t="0" r="r" b="b"/>
              <a:pathLst>
                <a:path w="21600" h="21600" extrusionOk="0">
                  <a:moveTo>
                    <a:pt x="21600" y="21573"/>
                  </a:moveTo>
                  <a:lnTo>
                    <a:pt x="0" y="21600"/>
                  </a:lnTo>
                  <a:lnTo>
                    <a:pt x="895" y="0"/>
                  </a:lnTo>
                </a:path>
              </a:pathLst>
            </a:custGeom>
            <a:noFill/>
            <a:ln w="508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endParaRPr/>
            </a:p>
          </p:txBody>
        </p:sp>
      </p:gr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45"/>
                                        </p:tgtEl>
                                        <p:attrNameLst>
                                          <p:attrName>style.visibility</p:attrName>
                                        </p:attrNameLst>
                                      </p:cBhvr>
                                      <p:to>
                                        <p:strVal val="visible"/>
                                      </p:to>
                                    </p:set>
                                    <p:animEffect transition="in" filter="fade">
                                      <p:cBhvr>
                                        <p:cTn id="7" dur="1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grpId="2" nodeType="clickEffect">
                                  <p:stCondLst>
                                    <p:cond delay="0"/>
                                  </p:stCondLst>
                                  <p:iterate>
                                    <p:tmAbs val="0"/>
                                  </p:iterate>
                                  <p:childTnLst>
                                    <p:set>
                                      <p:cBhvr>
                                        <p:cTn id="11" fill="hold"/>
                                        <p:tgtEl>
                                          <p:spTgt spid="148"/>
                                        </p:tgtEl>
                                        <p:attrNameLst>
                                          <p:attrName>style.visibility</p:attrName>
                                        </p:attrNameLst>
                                      </p:cBhvr>
                                      <p:to>
                                        <p:strVal val="visible"/>
                                      </p:to>
                                    </p:set>
                                    <p:anim calcmode="lin" valueType="num">
                                      <p:cBhvr>
                                        <p:cTn id="12" dur="1500" fill="hold"/>
                                        <p:tgtEl>
                                          <p:spTgt spid="148"/>
                                        </p:tgtEl>
                                        <p:attrNameLst>
                                          <p:attrName>ppt_x</p:attrName>
                                        </p:attrNameLst>
                                      </p:cBhvr>
                                      <p:tavLst>
                                        <p:tav tm="0">
                                          <p:val>
                                            <p:strVal val="0-#ppt_w/2"/>
                                          </p:val>
                                        </p:tav>
                                        <p:tav tm="100000">
                                          <p:val>
                                            <p:strVal val="#ppt_x"/>
                                          </p:val>
                                        </p:tav>
                                      </p:tavLst>
                                    </p:anim>
                                    <p:anim calcmode="lin" valueType="num">
                                      <p:cBhvr>
                                        <p:cTn id="13" dur="1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48"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hich sometime were disobedient, when once the longsuffering of God waited in the days of Noah, while the ark was a preparing, wherein few, that is, eight souls were saved by water. The like figure whereunto even baptism doth also now save us (not the p"/>
          <p:cNvSpPr txBox="1"/>
          <p:nvPr/>
        </p:nvSpPr>
        <p:spPr>
          <a:xfrm>
            <a:off x="107535" y="573244"/>
            <a:ext cx="12522748" cy="3662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defRPr sz="3600" b="0">
                <a:latin typeface="Garamond"/>
                <a:ea typeface="Garamond"/>
                <a:cs typeface="Garamond"/>
                <a:sym typeface="Garamond"/>
              </a:defRPr>
            </a:pPr>
            <a:r>
              <a:t>“Which sometime were disobedient, when once the longsuffering of God waited in the days of Noah, while the ark was a preparing, wherein </a:t>
            </a:r>
            <a:r>
              <a:rPr b="1"/>
              <a:t>few</a:t>
            </a:r>
            <a:r>
              <a:t>, </a:t>
            </a:r>
            <a:r>
              <a:rPr b="1"/>
              <a:t>that is, eight souls were saved by water</a:t>
            </a:r>
            <a:r>
              <a:t>. </a:t>
            </a:r>
            <a:r>
              <a:rPr b="1"/>
              <a:t>The like figure whereunto</a:t>
            </a:r>
            <a:r>
              <a:rPr b="1" i="1"/>
              <a:t> even</a:t>
            </a:r>
            <a:r>
              <a:rPr b="1"/>
              <a:t> baptism doth also now save us</a:t>
            </a:r>
            <a:r>
              <a:t> (not the putting away of the filth of the flesh, but the answer of a good conscience toward God,) by the resurrection of Jesus Christ:”</a:t>
            </a:r>
            <a:r>
              <a:rPr sz="1400">
                <a:latin typeface="Helvetica Neue"/>
                <a:ea typeface="Helvetica Neue"/>
                <a:cs typeface="Helvetica Neue"/>
                <a:sym typeface="Helvetica Neue"/>
              </a:rPr>
              <a:t>     </a:t>
            </a:r>
            <a:br>
              <a:rPr sz="1400">
                <a:latin typeface="Helvetica Neue"/>
                <a:ea typeface="Helvetica Neue"/>
                <a:cs typeface="Helvetica Neue"/>
                <a:sym typeface="Helvetica Neue"/>
              </a:rPr>
            </a:br>
            <a:r>
              <a:rPr sz="1400">
                <a:latin typeface="Helvetica Neue"/>
                <a:ea typeface="Helvetica Neue"/>
                <a:cs typeface="Helvetica Neue"/>
                <a:sym typeface="Helvetica Neue"/>
              </a:rPr>
              <a:t>                                                                                                                                                  </a:t>
            </a:r>
            <a:r>
              <a:t>(1 Peter 3:20–21 KJV))</a:t>
            </a:r>
          </a:p>
        </p:txBody>
      </p:sp>
      <p:sp>
        <p:nvSpPr>
          <p:cNvPr id="151" name="?…"/>
          <p:cNvSpPr txBox="1"/>
          <p:nvPr/>
        </p:nvSpPr>
        <p:spPr>
          <a:xfrm>
            <a:off x="2913873" y="4975652"/>
            <a:ext cx="6910071" cy="3188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0000"/>
            </a:pPr>
            <a:r>
              <a:t>?</a:t>
            </a:r>
          </a:p>
          <a:p>
            <a:pPr>
              <a:defRPr sz="10000"/>
            </a:pPr>
            <a:r>
              <a:t>To Extreme</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150"/>
                                        </p:tgtEl>
                                        <p:attrNameLst>
                                          <p:attrName>style.visibility</p:attrName>
                                        </p:attrNameLst>
                                      </p:cBhvr>
                                      <p:to>
                                        <p:strVal val="visible"/>
                                      </p:to>
                                    </p:set>
                                    <p:animEffect transition="in" filter="fade">
                                      <p:cBhvr>
                                        <p:cTn id="7" dur="1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51"/>
                                        </p:tgtEl>
                                        <p:attrNameLst>
                                          <p:attrName>style.visibility</p:attrName>
                                        </p:attrNameLst>
                                      </p:cBhvr>
                                      <p:to>
                                        <p:strVal val="visible"/>
                                      </p:to>
                                    </p:set>
                                    <p:animEffect transition="in" filter="fade">
                                      <p:cBhvr>
                                        <p:cTn id="12" dur="1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P spid="151" grpId="2"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2035</Words>
  <Application>Microsoft Office PowerPoint</Application>
  <PresentationFormat>Custom</PresentationFormat>
  <Paragraphs>74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Garamond</vt:lpstr>
      <vt:lpstr>Helvetica Light</vt:lpstr>
      <vt:lpstr>Helvetica Neue</vt:lpstr>
      <vt:lpstr>Helvetica Neue Light</vt:lpstr>
      <vt:lpstr>Helvetica Neue Medium</vt:lpstr>
      <vt:lpstr>Helvetica Neue Thin</vt:lpstr>
      <vt:lpstr>White</vt:lpstr>
      <vt:lpstr>PowerPoint Presentation</vt:lpstr>
      <vt:lpstr>“Extremism”</vt:lpstr>
      <vt:lpstr>“Extremism”</vt:lpstr>
      <vt:lpstr>Extremism</vt:lpstr>
      <vt:lpstr>Extremism</vt:lpstr>
      <vt:lpstr>PowerPoint Presentation</vt:lpstr>
      <vt:lpstr>Extremism</vt:lpstr>
      <vt:lpstr>PowerPoint Presentation</vt:lpstr>
      <vt:lpstr>PowerPoint Presentation</vt:lpstr>
      <vt:lpstr>PowerPoint Presentation</vt:lpstr>
      <vt:lpstr>Extremism</vt:lpstr>
      <vt:lpstr>PowerPoint Presentation</vt:lpstr>
      <vt:lpstr>PowerPoint Presentation</vt:lpstr>
      <vt:lpstr>Extremism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“Extremism”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Nana</dc:creator>
  <cp:lastModifiedBy>Wanda Blurton</cp:lastModifiedBy>
  <cp:revision>1</cp:revision>
  <dcterms:modified xsi:type="dcterms:W3CDTF">2023-02-18T19:16:49Z</dcterms:modified>
</cp:coreProperties>
</file>